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</p:sldIdLst>
  <p:sldSz cy="5143500" cx="9144000"/>
  <p:notesSz cx="6858000" cy="9144000"/>
  <p:embeddedFontLst>
    <p:embeddedFont>
      <p:font typeface="Roboto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79BA7C-F20E-4EE8-9BD9-C88DF23CA566}">
  <a:tblStyle styleId="{1979BA7C-F20E-4EE8-9BD9-C88DF23CA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font" Target="fonts/Roboto-bold.fntdata"/><Relationship Id="rId10" Type="http://schemas.openxmlformats.org/officeDocument/2006/relationships/slide" Target="slides/slide3.xml"/><Relationship Id="rId98" Type="http://schemas.openxmlformats.org/officeDocument/2006/relationships/font" Target="fonts/Roboto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Willkommen zum Wahlfach Modul: Analyse Hoch-dimensionaler Daten, Fokus Vorhersage und Feature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Alternativer Titel: Predictive modelling for high-dimensional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Willkommen zu diesem Modul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5d5806c0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5d5806c0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Generiere ein Lernziele Checkliste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0b8e9498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0b8e9498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Um solche Fragen zu beantworten benötigen wir auch neue Werkzeuge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Finde Intercept und Slope: minimiere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1591489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1591489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regression: Y als lineare Funktion vieler Einflussgrössen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multiplen regression haben wir mehrere Einflussgrössen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Interpretation der 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fe612dbc9_0_117:notes"/>
          <p:cNvSpPr/>
          <p:nvPr>
            <p:ph idx="2" type="sldImg"/>
          </p:nvPr>
        </p:nvSpPr>
        <p:spPr>
          <a:xfrm>
            <a:off x="379413" y="795777"/>
            <a:ext cx="6099300" cy="32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" name="Google Shape;129;g10fe612dbc9_0_117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## Main notes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 would like to start with a short personal introduction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Basically it is about my journey in high-dimensional statistics: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Studied mathematics at ETH; PhD with Prof Peter Bühlmann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Fresh in statistics; one of the first things I had to learn was the Lasso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PhD thesis: l1 penalization in more complex models (incomplete data problems)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Postdoc: Netherlands Cancer Institute, questions motivated by molecular biology, graphical models &amp; uncertainty quantification </a:t>
            </a:r>
            <a:endParaRPr b="1"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Roche in Basel: 3 yrs in HTA &amp; 4 ½ yrs pRED 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With my change from academia to industry I focus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lösen wir ein solches Optimierungsproblem?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hoch-dimensionalen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947e6e3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947e6e3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grosses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hoch-dimensionale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47e6e33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47e6e3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definieren wir ein gutes Modell?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Noise,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6f734c5f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6f734c5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Home Messages: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Singularität &amp; Überanpassung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5d5806c0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5d5806c0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erste Methode ist eine Altbekannte…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 und Schrittweise Regression als Optimierungsproblem mit Nebenbedingungen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betrachtet verschieden Subgruppen: Sequenz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43f59af8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43f59af8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Verschiedene Strategien: generieren eine Sequenz von Subgruppen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Vorwärts: nehme die Kovariable die den grössten F-Wert ergibt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Rückwärts: eliminiere die Kovariable mit dem kleinsten F-Wert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das beste Modell (Subgruppe)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Diesen Prozess nennt man die Modellselektion!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947e6e33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947e6e33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das “beste” Modell? Quizfrage: A) Beste Anpassung an die Daten, B) Das Modell mit dem grössten R2 C) Kleinster Generalisierungsfehler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afba01ac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afba01ac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Lösung: Approximierung des Generalisierungsfehlers mittels Trainingsdaten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Approximationsverfahren: entweder </a:t>
            </a:r>
            <a:r>
              <a:rPr lang="en">
                <a:solidFill>
                  <a:schemeClr val="dk1"/>
                </a:solidFill>
              </a:rPr>
              <a:t>Re-sampling oder Informationskriterium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fba01ac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fba01ac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wichtige Idee: approximierung des Generalisierungsfehlers mittels der sogn Kreuzvalidierung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Teile Trainingsdaten in K gleiche Stücke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Benutze K-1 Stücke fürs “Training” und Ktes Stück zum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Wiederhole für K-mal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5d5806c0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5d5806c0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Angewendet auf Dummy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Links: Kreuzvalidierungsfehler, Rechts: AIC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Optimales Modell mit 4 Prädiktoren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947e6e33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947e6e33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Subset-Selektion: hinzufügen oder eliminieren von Kovariablen (Koeffizienten auf Null setzen)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besprechen jetzt einen weiteren sehr wichtiger Regularisierungsansatz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 zwar beschränken wir die Grösse der Koeffizienten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43f59af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43f59af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Level sets RSS=Ellipsoide mit OLS im Zentrum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bewegen wir uns weg vom OLS → grösseres RSS(beta)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Lösung ist dort wo das Ellipsoid mit dem blauen Kreis zusammen trifft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OLS wird gegen Null geschrumpt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947e6e33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947e6e33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als Penalisierungs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 kann zeigen, dass Formulierungen äquivalent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Penalisierungsformulierung werden wir öfters verwenden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Trade-off zwischen Good-ness-of-Fit und Modellkomplexität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947e6e33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f947e6e33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Ähnlich wie bei Subset/Schrittweise Regression: berechne Ridge-Schätzer für eine Sequenz von Lambda’s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dann das beste Lambda mittels Kreuzvalidierung → Modellselektion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Implementiert im R-package glment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947e6e33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947e6e33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in R, Dummy Daten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Glmnet alpha=0; wählt eine geeignete Lambda Sequenz automatisch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Traceplot: mit steigendem Lambda werden Koeffizienten zu Null geschrumpft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947e6e33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947e6e33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Kreuzvalidierung mittels cv.glment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947e6e33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f947e6e33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letzte Eigenschaft die ich erwähnen möchte ist die Darstellung von yhat mittels Hauptachsen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Hauptachsen (oder principle components) bilden ein spezielles Koordinatensystem des Spaltenraums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 ist die Richtung im Spaltenraum mit grösster Varianz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5d5806c0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f5d5806c0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5d5806c0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f5d5806c0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5d5806c0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5d5806c0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947e6e33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947e6e33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d5806c0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d5806c0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ad0f0eb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ad0f0eb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ad0f0eb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ad0f0eb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ad0f0eb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0ad0f0eb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ad0f0eb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0ad0f0eb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0ad0f0eb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0ad0f0eb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ace935d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0ace935d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bf5bea3a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bf5bea3a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f5d5806c0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f5d5806c0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f5d5806c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f5d5806c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f5d5806c05_0_292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0" name="Google Shape;890;gf5d5806c05_0_292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Before diving into the first topic I would like to recap two important topics: What is high-dim stats? What is Lasso regression?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High-dimensional statistics deals with statistical inference when the number of parameters </a:t>
            </a:r>
            <a:r>
              <a:rPr b="1" lang="en"/>
              <a:t>p</a:t>
            </a:r>
            <a:r>
              <a:rPr lang="en"/>
              <a:t> is larger than the sample size </a:t>
            </a:r>
            <a:r>
              <a:rPr b="1" lang="en"/>
              <a:t>n 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An easy way to think of this is to consider standard multivariate regression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response variable Y, p covariates X, sample size is n, formula for the OLS estimator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increase p, increase overfitting</a:t>
            </a:r>
            <a:endParaRPr/>
          </a:p>
          <a:p>
            <a:pPr indent="-171450" lvl="1" marL="6286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OLS works only if p&lt;n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One way to overcome the shortcomings of OLS is to use regularized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Definition of Lasso regression: 1) RSS + L1 penalty, 2) MAP under Laplace prior, 3) very popular: a) shrinkage + variable selection b) computationally very fast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lang="en"/>
              <a:t>Side notes:</a:t>
            </a:r>
            <a:endParaRPr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MAP (Maximum a posteriori estimate) under Laplace prior</a:t>
            </a:r>
            <a:endParaRPr b="0"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High-dimensional statistics studies data whose dimension is larger than dimensions considered in classical multivariate analysis (Wikipedia)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Lasso: least absolute shrinkage and selection operator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f5d5806c05_0_308:notes"/>
          <p:cNvSpPr/>
          <p:nvPr>
            <p:ph idx="2" type="sldImg"/>
          </p:nvPr>
        </p:nvSpPr>
        <p:spPr>
          <a:xfrm>
            <a:off x="379413" y="795777"/>
            <a:ext cx="6099300" cy="320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7" name="Google Shape;907;gf5d5806c05_0_308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To make this more concrete: small illustration based on simulated data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N=50, p=1000, only first coefficient is non-zero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Left plot: 50 data points, oracle solution, OLS solution “overfitting”, Lasso regression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solution for different lambda values: very small lambda “little shrinkage” to large lambda “shrinkage + variable selection”</a:t>
            </a:r>
            <a:endParaRPr/>
          </a:p>
          <a:p>
            <a:pPr indent="-1714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"/>
              <a:t>Lasso is the basic ingredient of all what comes now in my talk</a:t>
            </a:r>
            <a:endParaRPr b="0"/>
          </a:p>
          <a:p>
            <a:pPr indent="-95250" lvl="0" marL="171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e92d5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e92d5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10b8e94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10b8e94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10b8e949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10b8e949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0b8e94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10b8e94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fe612d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0fe612d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https://genomebiology.biomedcentral.com/articles/10.1186/gb-2004-5-10-r80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0b8e949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0b8e949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0b8e949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0b8e949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0b8e949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10b8e949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10b8e949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10b8e949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10b8e949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10b8e949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10b8e9498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10b8e9498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0b8e9498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0b8e9498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10b8e9498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10b8e9498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10b8e9498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10b8e9498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115914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115914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126e2c70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126e2c70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Eine wichtige Eigenschaft ist: yhat=H 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Geometrisch: der Vektor yhat der gefitteten Werte die orthogonale Projektion von y auf den Spaltenraum von X ist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126e2c70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126e2c70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Eine letzte Eigenschaft die ich erwähnen möchte ist die Darstellung von yhat mittels Hauptachsen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Hauptachsen (oder principle components) bilden ein spezielles Koordinatensystem des Spatenraums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Erste Hauptachse ist die Richtung im Spaltenraum mit grösster Varianz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26e2c70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126e2c70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Interessant ist, dass dieses Optimierungsproblem eine geschlossene Lösung 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werden auch Verfahren kennenlernen, die keine geschlossene Lösung haben und numerisch approximiert werden müssen.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43f59af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43f59af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erste Methode ist eine Altbekannte…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Subset- und Schrittweise Regression als Optimierungsproblem mit Nebenbedingungen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Verschiedene Strategien: generieren eine Sequenz von Subgruppen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Wähle das beste Modell (Subgruppe)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Diesen Prozess nennt man die Modellselektio!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hoch-dimensionale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ihr lernt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Übungen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f5d5806c0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f5d5806c0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5"/>
          <p:cNvCxnSpPr/>
          <p:nvPr/>
        </p:nvCxnSpPr>
        <p:spPr>
          <a:xfrm>
            <a:off x="1" y="1303735"/>
            <a:ext cx="8160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type="ctrTitle"/>
          </p:nvPr>
        </p:nvSpPr>
        <p:spPr>
          <a:xfrm>
            <a:off x="383931" y="1951435"/>
            <a:ext cx="837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98585" y="2733677"/>
            <a:ext cx="8361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1" sz="25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lvl="2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lvl="4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lvl="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lvl="6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lvl="7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lvl="8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7996238" y="86918"/>
            <a:ext cx="10626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8170" y="135255"/>
            <a:ext cx="734379" cy="49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97121" y="1354931"/>
            <a:ext cx="83544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2435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28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722435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97120" y="1354931"/>
            <a:ext cx="4106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65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4643804" y="1354931"/>
            <a:ext cx="4107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65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5pPr>
            <a:lvl6pPr indent="-2984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3" type="body"/>
          </p:nvPr>
        </p:nvSpPr>
        <p:spPr>
          <a:xfrm>
            <a:off x="4645271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9pPr>
          </a:lstStyle>
          <a:p/>
        </p:txBody>
      </p:sp>
      <p:sp>
        <p:nvSpPr>
          <p:cNvPr id="93" name="Google Shape;93;p20"/>
          <p:cNvSpPr txBox="1"/>
          <p:nvPr>
            <p:ph idx="4" type="body"/>
          </p:nvPr>
        </p:nvSpPr>
        <p:spPr>
          <a:xfrm>
            <a:off x="4645271" y="1631156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5pPr>
            <a:lvl6pPr indent="-2984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457201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575538" y="204789"/>
            <a:ext cx="51114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/>
            </a:lvl2pPr>
            <a:lvl3pPr indent="-3365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457201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9pPr>
          </a:lstStyle>
          <a:p/>
        </p:txBody>
      </p:sp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1792166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3"/>
          <p:cNvSpPr/>
          <p:nvPr>
            <p:ph idx="2" type="pic"/>
          </p:nvPr>
        </p:nvSpPr>
        <p:spPr>
          <a:xfrm>
            <a:off x="1792166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1792166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 rot="5400000">
            <a:off x="2897227" y="-1145119"/>
            <a:ext cx="3354000" cy="8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 rot="5400000">
            <a:off x="5521777" y="1479330"/>
            <a:ext cx="43695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 rot="5400000">
            <a:off x="1269912" y="-542220"/>
            <a:ext cx="4369500" cy="6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0" type="dt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397121" y="4742261"/>
            <a:ext cx="83544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97121" y="1354931"/>
            <a:ext cx="83544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7996238" y="86918"/>
            <a:ext cx="10626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170" y="135255"/>
            <a:ext cx="734379" cy="49149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90.png"/><Relationship Id="rId6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95.png"/><Relationship Id="rId5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Relationship Id="rId4" Type="http://schemas.openxmlformats.org/officeDocument/2006/relationships/hyperlink" Target="https://de.wikipedia.org/wiki/Sch%C3%A4tzung" TargetMode="External"/><Relationship Id="rId5" Type="http://schemas.openxmlformats.org/officeDocument/2006/relationships/image" Target="../media/image1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Relationship Id="rId4" Type="http://schemas.openxmlformats.org/officeDocument/2006/relationships/image" Target="../media/image103.png"/><Relationship Id="rId5" Type="http://schemas.openxmlformats.org/officeDocument/2006/relationships/image" Target="../media/image112.png"/><Relationship Id="rId6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topepo.github.io/caret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3.png"/><Relationship Id="rId4" Type="http://schemas.openxmlformats.org/officeDocument/2006/relationships/image" Target="../media/image108.png"/><Relationship Id="rId5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1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Relationship Id="rId6" Type="http://schemas.openxmlformats.org/officeDocument/2006/relationships/image" Target="../media/image105.png"/><Relationship Id="rId7" Type="http://schemas.openxmlformats.org/officeDocument/2006/relationships/image" Target="../media/image108.png"/><Relationship Id="rId8" Type="http://schemas.openxmlformats.org/officeDocument/2006/relationships/image" Target="../media/image10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124.png"/><Relationship Id="rId5" Type="http://schemas.openxmlformats.org/officeDocument/2006/relationships/image" Target="../media/image117.png"/><Relationship Id="rId6" Type="http://schemas.openxmlformats.org/officeDocument/2006/relationships/image" Target="../media/image1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Relationship Id="rId6" Type="http://schemas.openxmlformats.org/officeDocument/2006/relationships/image" Target="../media/image131.png"/><Relationship Id="rId7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129.png"/><Relationship Id="rId6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7.png"/><Relationship Id="rId4" Type="http://schemas.openxmlformats.org/officeDocument/2006/relationships/image" Target="../media/image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0.png"/><Relationship Id="rId4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311700" y="303750"/>
            <a:ext cx="8832300" cy="24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Analyse Hoch-Dimensionaler Daten </a:t>
            </a:r>
            <a:endParaRPr sz="4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Vorhersage und Feature Assessment</a:t>
            </a:r>
            <a:endParaRPr i="1" sz="4000"/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Kursinhalt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264550" y="1226900"/>
            <a:ext cx="8818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Lineare Regressions Modell und Methode der Kleinsten Quadrate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Überanpassung, Generalisierungsfehler und Bias-Varianz Dilemma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Subset Regression und Modellselektion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Ridge -, Lasso - und Elasticnet Regression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Klassifikation, Logistische Regression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Entscheidungsbäume, Random Forest und AdaBoost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❏"/>
            </a:pPr>
            <a:r>
              <a:rPr lang="en" sz="2000"/>
              <a:t>(Multiples Testen, Bonferroni und FDR Korrektur, Schrumpfung der Varianz)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Hoch-Dimensionale Statistik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30925" y="1813725"/>
            <a:ext cx="85206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444444"/>
                </a:solidFill>
                <a:highlight>
                  <a:srgbClr val="FFFFFF"/>
                </a:highlight>
              </a:rPr>
              <a:t>“High-dimensional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ways” - University of California, Berkeley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Diabetes Beispiel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388150" y="1110475"/>
            <a:ext cx="45480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Beobachtungen von N=442 Patienten mit Diabetes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X: Alter, Geschlecht, BMI, Blutdruck, Blutserum Werte 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150" y="1036075"/>
            <a:ext cx="4162051" cy="3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629050" y="4544025"/>
            <a:ext cx="76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Lineare Regression wurde erfunden für solche Aufgaben!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21475" y="237275"/>
            <a:ext cx="35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Lineare Regression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645350" y="4173575"/>
            <a:ext cx="3435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Response Y ist kontinuierlich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Anpassung einer Geraden </a:t>
            </a:r>
            <a:endParaRPr b="1" baseline="30000"/>
          </a:p>
        </p:txBody>
      </p:sp>
      <p:grpSp>
        <p:nvGrpSpPr>
          <p:cNvPr id="287" name="Google Shape;287;p39"/>
          <p:cNvGrpSpPr/>
          <p:nvPr/>
        </p:nvGrpSpPr>
        <p:grpSpPr>
          <a:xfrm>
            <a:off x="509725" y="863075"/>
            <a:ext cx="3221400" cy="3234300"/>
            <a:chOff x="509725" y="786875"/>
            <a:chExt cx="3221400" cy="3234300"/>
          </a:xfrm>
        </p:grpSpPr>
        <p:grpSp>
          <p:nvGrpSpPr>
            <p:cNvPr id="288" name="Google Shape;288;p39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289" name="Google Shape;289;p39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290" name="Google Shape;290;p39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91" name="Google Shape;291;p39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92" name="Google Shape;292;p39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3" name="Google Shape;303;p39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4" name="Google Shape;304;p39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305" name="Google Shape;305;p39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306" name="Google Shape;306;p39"/>
            <p:cNvSpPr txBox="1"/>
            <p:nvPr/>
          </p:nvSpPr>
          <p:spPr>
            <a:xfrm>
              <a:off x="2372150" y="786875"/>
              <a:ext cx="119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 = 𝛂+X𝛃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cxnSp>
        <p:nvCxnSpPr>
          <p:cNvPr id="307" name="Google Shape;307;p39"/>
          <p:cNvCxnSpPr>
            <a:endCxn id="297" idx="0"/>
          </p:cNvCxnSpPr>
          <p:nvPr/>
        </p:nvCxnSpPr>
        <p:spPr>
          <a:xfrm>
            <a:off x="2693875" y="1676325"/>
            <a:ext cx="5400" cy="331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9"/>
          <p:cNvSpPr txBox="1"/>
          <p:nvPr/>
        </p:nvSpPr>
        <p:spPr>
          <a:xfrm>
            <a:off x="2693875" y="1992225"/>
            <a:ext cx="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2559500" y="2571750"/>
            <a:ext cx="179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00FF"/>
                </a:solidFill>
              </a:rPr>
              <a:t>minimiere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rgbClr val="9900FF"/>
                </a:solidFill>
              </a:rPr>
              <a:t>RSS=∑r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r>
              <a:rPr b="1" baseline="30000" lang="en" sz="1800">
                <a:solidFill>
                  <a:srgbClr val="9900FF"/>
                </a:solidFill>
              </a:rPr>
              <a:t>2</a:t>
            </a:r>
            <a:endParaRPr sz="1800"/>
          </a:p>
        </p:txBody>
      </p:sp>
      <p:grpSp>
        <p:nvGrpSpPr>
          <p:cNvPr id="310" name="Google Shape;310;p39"/>
          <p:cNvGrpSpPr/>
          <p:nvPr/>
        </p:nvGrpSpPr>
        <p:grpSpPr>
          <a:xfrm>
            <a:off x="4612100" y="729500"/>
            <a:ext cx="3538625" cy="3486850"/>
            <a:chOff x="192500" y="729500"/>
            <a:chExt cx="3538625" cy="3486850"/>
          </a:xfrm>
        </p:grpSpPr>
        <p:sp>
          <p:nvSpPr>
            <p:cNvPr id="311" name="Google Shape;311;p39"/>
            <p:cNvSpPr txBox="1"/>
            <p:nvPr/>
          </p:nvSpPr>
          <p:spPr>
            <a:xfrm>
              <a:off x="2721400" y="37084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312" name="Google Shape;312;p39"/>
            <p:cNvGrpSpPr/>
            <p:nvPr/>
          </p:nvGrpSpPr>
          <p:grpSpPr>
            <a:xfrm>
              <a:off x="509725" y="729500"/>
              <a:ext cx="3221400" cy="3291675"/>
              <a:chOff x="509725" y="729500"/>
              <a:chExt cx="3221400" cy="3291675"/>
            </a:xfrm>
          </p:grpSpPr>
          <p:grpSp>
            <p:nvGrpSpPr>
              <p:cNvPr id="313" name="Google Shape;313;p39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314" name="Google Shape;314;p39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315" name="Google Shape;315;p39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316" name="Google Shape;316;p39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317" name="Google Shape;317;p39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9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9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9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9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9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9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9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9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9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9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8" name="Google Shape;328;p39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85F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29" name="Google Shape;329;p39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330" name="Google Shape;330;p39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331" name="Google Shape;331;p39"/>
              <p:cNvSpPr txBox="1"/>
              <p:nvPr/>
            </p:nvSpPr>
            <p:spPr>
              <a:xfrm>
                <a:off x="2372200" y="729500"/>
                <a:ext cx="1289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285F4"/>
                    </a:solidFill>
                  </a:rPr>
                  <a:t>Y = </a:t>
                </a:r>
                <a:r>
                  <a:rPr lang="en" sz="1700">
                    <a:solidFill>
                      <a:schemeClr val="accent1"/>
                    </a:solidFill>
                  </a:rPr>
                  <a:t>𝛂+X𝛃</a:t>
                </a:r>
                <a:endParaRPr sz="1700">
                  <a:solidFill>
                    <a:srgbClr val="4285F4"/>
                  </a:solidFill>
                </a:endParaRPr>
              </a:p>
            </p:txBody>
          </p:sp>
        </p:grpSp>
        <p:cxnSp>
          <p:nvCxnSpPr>
            <p:cNvPr id="332" name="Google Shape;332;p39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3" name="Google Shape;333;p39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" name="Google Shape;334;p39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39"/>
            <p:cNvCxnSpPr>
              <a:stCxn id="333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336" name="Google Shape;336;p39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7" name="Google Shape;337;p39"/>
          <p:cNvCxnSpPr>
            <a:endCxn id="302" idx="0"/>
          </p:cNvCxnSpPr>
          <p:nvPr/>
        </p:nvCxnSpPr>
        <p:spPr>
          <a:xfrm>
            <a:off x="2898075" y="1525025"/>
            <a:ext cx="600" cy="118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9"/>
          <p:cNvCxnSpPr/>
          <p:nvPr/>
        </p:nvCxnSpPr>
        <p:spPr>
          <a:xfrm>
            <a:off x="2492750" y="1576400"/>
            <a:ext cx="11700" cy="270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9"/>
          <p:cNvSpPr txBox="1"/>
          <p:nvPr/>
        </p:nvSpPr>
        <p:spPr>
          <a:xfrm>
            <a:off x="5148650" y="4216350"/>
            <a:ext cx="34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Vorhersage neuer Datenpunkte</a:t>
            </a:r>
            <a:endParaRPr b="1" baseline="3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492225" y="2763450"/>
            <a:ext cx="79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800">
                <a:solidFill>
                  <a:schemeClr val="dk1"/>
                </a:solidFill>
              </a:rPr>
              <a:t>𝛃</a:t>
            </a:r>
            <a:r>
              <a:rPr baseline="-25000" lang="en" sz="1800">
                <a:solidFill>
                  <a:schemeClr val="dk1"/>
                </a:solidFill>
              </a:rPr>
              <a:t>j</a:t>
            </a:r>
            <a:r>
              <a:rPr lang="en" sz="1600">
                <a:solidFill>
                  <a:schemeClr val="dk1"/>
                </a:solidFill>
              </a:rPr>
              <a:t>: Einfluss auf Y bei Änderung in X</a:t>
            </a:r>
            <a:r>
              <a:rPr baseline="-25000" lang="en" sz="1600">
                <a:solidFill>
                  <a:schemeClr val="dk1"/>
                </a:solidFill>
              </a:rPr>
              <a:t>j</a:t>
            </a:r>
            <a:r>
              <a:rPr lang="en" sz="1600">
                <a:solidFill>
                  <a:schemeClr val="dk1"/>
                </a:solidFill>
              </a:rPr>
              <a:t> und Fixierung aller anderen Variablen</a:t>
            </a:r>
            <a:endParaRPr sz="1600"/>
          </a:p>
        </p:txBody>
      </p:sp>
      <p:sp>
        <p:nvSpPr>
          <p:cNvPr id="345" name="Google Shape;345;p40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Multiple lineare regression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descr="Y=X_1 \beta_1+\dots+X_p\beta_p" id="346" name="Google Shape;346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37" y="1991925"/>
            <a:ext cx="4114626" cy="4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545400" y="1361513"/>
            <a:ext cx="48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Gegeben: Zielgrösse und Kovariablen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725" y="446138"/>
            <a:ext cx="4229750" cy="42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Multiple lineare regression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descr="(y_{i},x_{1i},\ldots,x_{pi})\\i=1,\ldots,n" id="354" name="Google Shape;354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286675" y="1113775"/>
            <a:ext cx="367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Anpassung einer p-dimensional Hyperebene an die Datenpunkte: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x_{1,1} &amp; x_{1,2} &amp; \cdots &amp; x_{1,p} \\&#10;x_{2,1} &amp; x_{2,2} &amp; \cdots &amp; x_{2,p} \\&#10;\vdots  &amp; \vdots  &amp; \ddots &amp; \vdots  \\&#10;x_{n,1} &amp; x_{n,2} &amp; \cdots &amp; x_{n,p} &#10;\end{pmatrix}\begin{pmatrix}\beta_1 \\&#10;\beta_2 \\&#10;\vdots   \\&#10;\beta_{p}\end{pmatrix}\" id="360" name="Google Shape;360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319649"/>
            <a:ext cx="5874966" cy="25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Multiple Lineare Regression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descr="\begin{pmatrix}&#10;y_{1} \\&#10;y_{2} \\&#10;\vdots \\&#10;y_{n} &#10;\end{pmatrix}\approx " id="362" name="Google Shape;362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3151675" y="1319650"/>
            <a:ext cx="37230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 rot="5400000">
            <a:off x="6720525" y="2295445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Residual Sum of Squares (RSS) </a:t>
            </a:r>
            <a:endParaRPr sz="1800"/>
          </a:p>
        </p:txBody>
      </p:sp>
      <p:grpSp>
        <p:nvGrpSpPr>
          <p:cNvPr id="372" name="Google Shape;372;p43"/>
          <p:cNvGrpSpPr/>
          <p:nvPr/>
        </p:nvGrpSpPr>
        <p:grpSpPr>
          <a:xfrm>
            <a:off x="955879" y="1693077"/>
            <a:ext cx="5732015" cy="2969274"/>
            <a:chOff x="1210925" y="2510125"/>
            <a:chExt cx="4150025" cy="2047775"/>
          </a:xfrm>
        </p:grpSpPr>
        <p:pic>
          <p:nvPicPr>
            <p:cNvPr id="373" name="Google Shape;37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0925" y="2695700"/>
              <a:ext cx="4150025" cy="186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43"/>
            <p:cNvSpPr txBox="1"/>
            <p:nvPr/>
          </p:nvSpPr>
          <p:spPr>
            <a:xfrm>
              <a:off x="3336200" y="2510125"/>
              <a:ext cx="5280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00FF"/>
                  </a:solidFill>
                </a:rPr>
                <a:t>= </a:t>
              </a:r>
              <a:r>
                <a:rPr b="1" lang="en" sz="1800">
                  <a:solidFill>
                    <a:srgbClr val="9900FF"/>
                  </a:solidFill>
                </a:rPr>
                <a:t>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endParaRPr b="1" baseline="-25000" sz="1800">
                <a:solidFill>
                  <a:srgbClr val="9900FF"/>
                </a:solidFill>
              </a:endParaRPr>
            </a:p>
          </p:txBody>
        </p:sp>
        <p:sp>
          <p:nvSpPr>
            <p:cNvPr id="375" name="Google Shape;375;p43"/>
            <p:cNvSpPr/>
            <p:nvPr/>
          </p:nvSpPr>
          <p:spPr>
            <a:xfrm rot="5400000">
              <a:off x="3446900" y="2552325"/>
              <a:ext cx="144300" cy="905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Schätzung der Regressions Koeffizienten mittels der “Methode Kleinster Quadrate” (Ordinary Least Squares, OLS) </a:t>
            </a:r>
            <a:endParaRPr sz="1600"/>
          </a:p>
        </p:txBody>
      </p:sp>
      <p:pic>
        <p:nvPicPr>
          <p:cNvPr descr="\hat \beta=\text{arg}\min\limits_{\beta}\; \rm RSS(\beta)" id="382" name="Google Shape;382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5459175" y="2145050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Optimierungsproblem: </a:t>
            </a:r>
            <a:r>
              <a:rPr lang="en" sz="1800"/>
              <a:t>“Finde das Argument des Minimums”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88328" y="339330"/>
            <a:ext cx="7362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with high-dimensional data</a:t>
            </a:r>
            <a:endParaRPr/>
          </a:p>
        </p:txBody>
      </p:sp>
      <p:grpSp>
        <p:nvGrpSpPr>
          <p:cNvPr id="132" name="Google Shape;132;p27"/>
          <p:cNvGrpSpPr/>
          <p:nvPr/>
        </p:nvGrpSpPr>
        <p:grpSpPr>
          <a:xfrm>
            <a:off x="5086350" y="2551176"/>
            <a:ext cx="3314700" cy="1039612"/>
            <a:chOff x="6781800" y="3401568"/>
            <a:chExt cx="4419600" cy="1386149"/>
          </a:xfrm>
        </p:grpSpPr>
        <p:sp>
          <p:nvSpPr>
            <p:cNvPr id="133" name="Google Shape;133;p27"/>
            <p:cNvSpPr txBox="1"/>
            <p:nvPr/>
          </p:nvSpPr>
          <p:spPr>
            <a:xfrm>
              <a:off x="7826761" y="4079717"/>
              <a:ext cx="245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</a:rPr>
                <a:t>Prediction Cross-validation</a:t>
              </a:r>
              <a:endParaRPr sz="1100"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6781800" y="3401568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7"/>
          <p:cNvGrpSpPr/>
          <p:nvPr/>
        </p:nvGrpSpPr>
        <p:grpSpPr>
          <a:xfrm>
            <a:off x="3367164" y="3002300"/>
            <a:ext cx="2652668" cy="1887785"/>
            <a:chOff x="4630750" y="4050395"/>
            <a:chExt cx="3182565" cy="2095211"/>
          </a:xfrm>
        </p:grpSpPr>
        <p:sp>
          <p:nvSpPr>
            <p:cNvPr id="136" name="Google Shape;136;p27"/>
            <p:cNvSpPr txBox="1"/>
            <p:nvPr/>
          </p:nvSpPr>
          <p:spPr>
            <a:xfrm>
              <a:off x="5172932" y="4050395"/>
              <a:ext cx="23082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Lasso - and Ridge R</a:t>
              </a:r>
              <a:r>
                <a:rPr lang="en" sz="1500">
                  <a:solidFill>
                    <a:schemeClr val="dk1"/>
                  </a:solidFill>
                </a:rPr>
                <a:t>egression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30750" y="5055777"/>
              <a:ext cx="3182565" cy="10898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27"/>
          <p:cNvGrpSpPr/>
          <p:nvPr/>
        </p:nvGrpSpPr>
        <p:grpSpPr>
          <a:xfrm>
            <a:off x="3429226" y="899729"/>
            <a:ext cx="2528550" cy="1633871"/>
            <a:chOff x="4572301" y="1199639"/>
            <a:chExt cx="3371400" cy="2178494"/>
          </a:xfrm>
        </p:grpSpPr>
        <p:pic>
          <p:nvPicPr>
            <p:cNvPr id="139" name="Google Shape;13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7385" y="1199639"/>
              <a:ext cx="2519807" cy="166825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0" name="Google Shape;140;p27"/>
            <p:cNvSpPr txBox="1"/>
            <p:nvPr/>
          </p:nvSpPr>
          <p:spPr>
            <a:xfrm>
              <a:off x="4572301" y="2998633"/>
              <a:ext cx="3371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Mathematics &amp; PhD statistics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7"/>
          <p:cNvGrpSpPr/>
          <p:nvPr/>
        </p:nvGrpSpPr>
        <p:grpSpPr>
          <a:xfrm>
            <a:off x="6172200" y="3878332"/>
            <a:ext cx="2857518" cy="1265139"/>
            <a:chOff x="8229600" y="5171109"/>
            <a:chExt cx="3810024" cy="1686852"/>
          </a:xfrm>
        </p:grpSpPr>
        <p:sp>
          <p:nvSpPr>
            <p:cNvPr id="142" name="Google Shape;142;p27"/>
            <p:cNvSpPr txBox="1"/>
            <p:nvPr/>
          </p:nvSpPr>
          <p:spPr>
            <a:xfrm>
              <a:off x="8715982" y="5502251"/>
              <a:ext cx="289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Investigating molecular disease heterogeneity</a:t>
              </a:r>
              <a:endParaRPr b="1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8229600" y="5171109"/>
              <a:ext cx="3810024" cy="1686852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27"/>
          <p:cNvGrpSpPr/>
          <p:nvPr/>
        </p:nvGrpSpPr>
        <p:grpSpPr>
          <a:xfrm>
            <a:off x="6789026" y="899116"/>
            <a:ext cx="2412124" cy="3079373"/>
            <a:chOff x="9052034" y="1198821"/>
            <a:chExt cx="3216166" cy="4105830"/>
          </a:xfrm>
        </p:grpSpPr>
        <p:sp>
          <p:nvSpPr>
            <p:cNvPr id="145" name="Google Shape;145;p27"/>
            <p:cNvSpPr txBox="1"/>
            <p:nvPr/>
          </p:nvSpPr>
          <p:spPr>
            <a:xfrm>
              <a:off x="10058400" y="3981051"/>
              <a:ext cx="22098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L1-penalization for g</a:t>
              </a: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raphical </a:t>
              </a:r>
              <a:r>
                <a:rPr lang="en" sz="1500">
                  <a:solidFill>
                    <a:schemeClr val="dk1"/>
                  </a:solidFill>
                </a:rPr>
                <a:t>m</a:t>
              </a:r>
              <a:r>
                <a:rPr lang="en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odels &amp; </a:t>
              </a:r>
              <a:r>
                <a:rPr lang="en" sz="1500">
                  <a:solidFill>
                    <a:schemeClr val="dk1"/>
                  </a:solidFill>
                </a:rPr>
                <a:t>mixture models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27"/>
            <p:cNvGrpSpPr/>
            <p:nvPr/>
          </p:nvGrpSpPr>
          <p:grpSpPr>
            <a:xfrm>
              <a:off x="9052034" y="1198821"/>
              <a:ext cx="2559547" cy="2141812"/>
              <a:chOff x="9052034" y="1198821"/>
              <a:chExt cx="2559547" cy="2141812"/>
            </a:xfrm>
          </p:grpSpPr>
          <p:pic>
            <p:nvPicPr>
              <p:cNvPr id="147" name="Google Shape;147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19689" y="1198821"/>
                <a:ext cx="2491893" cy="1696779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48" name="Google Shape;148;p27"/>
              <p:cNvSpPr txBox="1"/>
              <p:nvPr/>
            </p:nvSpPr>
            <p:spPr>
              <a:xfrm>
                <a:off x="9052034" y="2961133"/>
                <a:ext cx="24918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 yrs Postdoc at NKI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" name="Google Shape;149;p27"/>
          <p:cNvGrpSpPr/>
          <p:nvPr/>
        </p:nvGrpSpPr>
        <p:grpSpPr>
          <a:xfrm>
            <a:off x="171449" y="3878332"/>
            <a:ext cx="2800332" cy="1258497"/>
            <a:chOff x="228599" y="5171109"/>
            <a:chExt cx="3733776" cy="1677996"/>
          </a:xfrm>
        </p:grpSpPr>
        <p:sp>
          <p:nvSpPr>
            <p:cNvPr id="150" name="Google Shape;150;p27"/>
            <p:cNvSpPr txBox="1"/>
            <p:nvPr/>
          </p:nvSpPr>
          <p:spPr>
            <a:xfrm>
              <a:off x="609600" y="5638800"/>
              <a:ext cx="3048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Biomarker analysis in early drug development</a:t>
              </a:r>
              <a:endParaRPr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228599" y="5171109"/>
              <a:ext cx="3733776" cy="1677996"/>
            </a:xfrm>
            <a:prstGeom prst="cloud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7"/>
          <p:cNvGrpSpPr/>
          <p:nvPr/>
        </p:nvGrpSpPr>
        <p:grpSpPr>
          <a:xfrm>
            <a:off x="91796" y="2551274"/>
            <a:ext cx="3993645" cy="1338024"/>
            <a:chOff x="122395" y="3401699"/>
            <a:chExt cx="5324860" cy="1784032"/>
          </a:xfrm>
        </p:grpSpPr>
        <p:sp>
          <p:nvSpPr>
            <p:cNvPr id="153" name="Google Shape;153;p27"/>
            <p:cNvSpPr/>
            <p:nvPr/>
          </p:nvSpPr>
          <p:spPr>
            <a:xfrm rot="10800000">
              <a:off x="1027655" y="3401699"/>
              <a:ext cx="4419600" cy="484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8499FF"/>
                </a:gs>
                <a:gs pos="50000">
                  <a:srgbClr val="B4BFFF"/>
                </a:gs>
                <a:gs pos="100000">
                  <a:srgbClr val="DADFFF"/>
                </a:gs>
              </a:gsLst>
              <a:lin ang="13500032" scaled="0"/>
            </a:gradFill>
            <a:ln cap="flat" cmpd="sng" w="9525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7"/>
            <p:cNvSpPr txBox="1"/>
            <p:nvPr/>
          </p:nvSpPr>
          <p:spPr>
            <a:xfrm>
              <a:off x="2590800" y="4169933"/>
              <a:ext cx="207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Multiple testing</a:t>
              </a:r>
              <a:endParaRPr sz="1100"/>
            </a:p>
          </p:txBody>
        </p:sp>
        <p:sp>
          <p:nvSpPr>
            <p:cNvPr id="155" name="Google Shape;155;p27"/>
            <p:cNvSpPr txBox="1"/>
            <p:nvPr/>
          </p:nvSpPr>
          <p:spPr>
            <a:xfrm>
              <a:off x="122395" y="4169931"/>
              <a:ext cx="2286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Bayesian </a:t>
              </a:r>
              <a:r>
                <a:rPr lang="en" sz="1500">
                  <a:solidFill>
                    <a:schemeClr val="dk1"/>
                  </a:solidFill>
                </a:rPr>
                <a:t>inference</a:t>
              </a:r>
              <a:r>
                <a:rPr lang="en" sz="1500">
                  <a:solidFill>
                    <a:schemeClr val="dk1"/>
                  </a:solidFill>
                </a:rPr>
                <a:t> &amp; Shrinkage</a:t>
              </a:r>
              <a:endParaRPr sz="1100"/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375422" y="894750"/>
            <a:ext cx="2206353" cy="1605575"/>
            <a:chOff x="500563" y="1193000"/>
            <a:chExt cx="2941804" cy="2140767"/>
          </a:xfrm>
        </p:grpSpPr>
        <p:pic>
          <p:nvPicPr>
            <p:cNvPr id="157" name="Google Shape;157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563" y="1193000"/>
              <a:ext cx="2554325" cy="168602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8" name="Google Shape;158;p27"/>
            <p:cNvSpPr txBox="1"/>
            <p:nvPr/>
          </p:nvSpPr>
          <p:spPr>
            <a:xfrm>
              <a:off x="500567" y="2954267"/>
              <a:ext cx="2941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 yrs HTA, </a:t>
              </a:r>
              <a:r>
                <a:rPr lang="en">
                  <a:solidFill>
                    <a:schemeClr val="dk1"/>
                  </a:solidFill>
                </a:rPr>
                <a:t>4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½ yrs pRED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/>
        </p:nvSpPr>
        <p:spPr>
          <a:xfrm>
            <a:off x="388150" y="2483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Wie finden wir das Minimum einer Funktion?</a:t>
            </a:r>
            <a:endParaRPr b="1" sz="2000"/>
          </a:p>
        </p:txBody>
      </p:sp>
      <p:sp>
        <p:nvSpPr>
          <p:cNvPr id="389" name="Google Shape;389;p45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45"/>
          <p:cNvGrpSpPr/>
          <p:nvPr/>
        </p:nvGrpSpPr>
        <p:grpSpPr>
          <a:xfrm>
            <a:off x="0" y="901063"/>
            <a:ext cx="5041824" cy="4141038"/>
            <a:chOff x="1676400" y="901063"/>
            <a:chExt cx="5041824" cy="4141038"/>
          </a:xfrm>
        </p:grpSpPr>
        <p:sp>
          <p:nvSpPr>
            <p:cNvPr id="391" name="Google Shape;391;p45"/>
            <p:cNvSpPr txBox="1"/>
            <p:nvPr/>
          </p:nvSpPr>
          <p:spPr>
            <a:xfrm>
              <a:off x="1676400" y="901063"/>
              <a:ext cx="144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RSS(</a:t>
              </a:r>
              <a:r>
                <a:rPr lang="en" sz="1700">
                  <a:solidFill>
                    <a:schemeClr val="dk1"/>
                  </a:solidFill>
                </a:rPr>
                <a:t>𝛃</a:t>
              </a:r>
              <a:r>
                <a:rPr b="1" lang="en" sz="1800">
                  <a:solidFill>
                    <a:schemeClr val="dk1"/>
                  </a:solidFill>
                </a:rPr>
                <a:t>)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92" name="Google Shape;392;p45"/>
            <p:cNvCxnSpPr/>
            <p:nvPr/>
          </p:nvCxnSpPr>
          <p:spPr>
            <a:xfrm rot="10800000">
              <a:off x="2305934" y="1222075"/>
              <a:ext cx="46800" cy="338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3" name="Google Shape;393;p45"/>
            <p:cNvCxnSpPr/>
            <p:nvPr/>
          </p:nvCxnSpPr>
          <p:spPr>
            <a:xfrm flipH="1" rot="10800000">
              <a:off x="2359224" y="4601575"/>
              <a:ext cx="4359000" cy="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" name="Google Shape;394;p45"/>
            <p:cNvSpPr txBox="1"/>
            <p:nvPr/>
          </p:nvSpPr>
          <p:spPr>
            <a:xfrm>
              <a:off x="6323550" y="4595700"/>
              <a:ext cx="346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</a:rPr>
                <a:t>𝛃</a:t>
              </a:r>
              <a:endParaRPr/>
            </a:p>
          </p:txBody>
        </p:sp>
      </p:grpSp>
      <p:grpSp>
        <p:nvGrpSpPr>
          <p:cNvPr id="395" name="Google Shape;395;p45"/>
          <p:cNvGrpSpPr/>
          <p:nvPr/>
        </p:nvGrpSpPr>
        <p:grpSpPr>
          <a:xfrm>
            <a:off x="854550" y="1826850"/>
            <a:ext cx="3936975" cy="2633775"/>
            <a:chOff x="2759550" y="1826850"/>
            <a:chExt cx="3936975" cy="2633775"/>
          </a:xfrm>
        </p:grpSpPr>
        <p:sp>
          <p:nvSpPr>
            <p:cNvPr id="396" name="Google Shape;396;p45"/>
            <p:cNvSpPr/>
            <p:nvPr/>
          </p:nvSpPr>
          <p:spPr>
            <a:xfrm>
              <a:off x="2759550" y="1826850"/>
              <a:ext cx="3622596" cy="2329836"/>
            </a:xfrm>
            <a:custGeom>
              <a:rect b="b" l="l" r="r" t="t"/>
              <a:pathLst>
                <a:path extrusionOk="0" h="39357" w="118202">
                  <a:moveTo>
                    <a:pt x="0" y="3709"/>
                  </a:moveTo>
                  <a:cubicBezTo>
                    <a:pt x="7089" y="9644"/>
                    <a:pt x="22833" y="39936"/>
                    <a:pt x="42533" y="39318"/>
                  </a:cubicBezTo>
                  <a:cubicBezTo>
                    <a:pt x="62233" y="38700"/>
                    <a:pt x="105591" y="6553"/>
                    <a:pt x="118202" y="0"/>
                  </a:cubicBezTo>
                </a:path>
              </a:pathLst>
            </a:custGeom>
            <a:noFill/>
            <a:ln cap="flat" cmpd="sng" w="28575">
              <a:solidFill>
                <a:srgbClr val="3365FB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45"/>
            <p:cNvSpPr txBox="1"/>
            <p:nvPr/>
          </p:nvSpPr>
          <p:spPr>
            <a:xfrm>
              <a:off x="4715925" y="3691125"/>
              <a:ext cx="1980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0000"/>
                  </a:solidFill>
                </a:rPr>
                <a:t>Ableitung gleich Null setzen!</a:t>
              </a:r>
              <a:endParaRPr sz="1900">
                <a:solidFill>
                  <a:srgbClr val="FF0000"/>
                </a:solidFill>
              </a:endParaRPr>
            </a:p>
          </p:txBody>
        </p:sp>
        <p:cxnSp>
          <p:nvCxnSpPr>
            <p:cNvPr id="398" name="Google Shape;398;p45"/>
            <p:cNvCxnSpPr/>
            <p:nvPr/>
          </p:nvCxnSpPr>
          <p:spPr>
            <a:xfrm>
              <a:off x="3493359" y="4158477"/>
              <a:ext cx="1175100" cy="11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5"/>
            <p:cNvSpPr/>
            <p:nvPr/>
          </p:nvSpPr>
          <p:spPr>
            <a:xfrm>
              <a:off x="3907875" y="3875325"/>
              <a:ext cx="242100" cy="247200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A6A6A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5098350" y="2849150"/>
              <a:ext cx="242100" cy="247200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A6A6A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3368325" y="3212275"/>
              <a:ext cx="242100" cy="247200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A6A6A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45"/>
            <p:cNvCxnSpPr/>
            <p:nvPr/>
          </p:nvCxnSpPr>
          <p:spPr>
            <a:xfrm flipH="1">
              <a:off x="5055200" y="3130125"/>
              <a:ext cx="113400" cy="14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45"/>
            <p:cNvCxnSpPr/>
            <p:nvPr/>
          </p:nvCxnSpPr>
          <p:spPr>
            <a:xfrm>
              <a:off x="3447800" y="3493250"/>
              <a:ext cx="93300" cy="1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\frac{\partial }{\partial \beta}\rm RSS(\beta)=0" id="404" name="Google Shape;404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5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406" name="Google Shape;406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407" name="Google Shape;407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 (*)</a:t>
            </a:r>
            <a:endParaRPr sz="1800"/>
          </a:p>
        </p:txBody>
      </p:sp>
      <p:sp>
        <p:nvSpPr>
          <p:cNvPr id="409" name="Google Shape;409;p45"/>
          <p:cNvSpPr txBox="1"/>
          <p:nvPr/>
        </p:nvSpPr>
        <p:spPr>
          <a:xfrm>
            <a:off x="5554300" y="4358400"/>
            <a:ext cx="364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Notiz: viele statistischen Verfahren haben keine geschlossene Lösung und müssen “numerisch” approximiert werden 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/>
        </p:nvSpPr>
        <p:spPr>
          <a:xfrm>
            <a:off x="388150" y="2996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Multiple Lineare R</a:t>
            </a:r>
            <a:r>
              <a:rPr b="1" lang="en" sz="2000"/>
              <a:t>egression</a:t>
            </a:r>
            <a:r>
              <a:rPr b="1" lang="en" sz="2000"/>
              <a:t> in R - Diabetes Beispiel 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6"/>
          <p:cNvSpPr txBox="1"/>
          <p:nvPr/>
        </p:nvSpPr>
        <p:spPr>
          <a:xfrm>
            <a:off x="4911550" y="1018350"/>
            <a:ext cx="4071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Geschätzten Koeffizienten (mittels “kleinster Quadrate”)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Weitere statistische Kenngrössen, z.B. p-Werte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R-squared: wie gut passt das Modell zu den Daten?</a:t>
            </a:r>
            <a:endParaRPr sz="1800"/>
          </a:p>
        </p:txBody>
      </p:sp>
      <p:sp>
        <p:nvSpPr>
          <p:cNvPr id="417" name="Google Shape;417;p46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8" name="Google Shape;418;p46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/>
        </p:nvSpPr>
        <p:spPr>
          <a:xfrm>
            <a:off x="374225" y="216825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Hochdimensionale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424" name="Google Shape;424;p47"/>
          <p:cNvSpPr txBox="1"/>
          <p:nvPr/>
        </p:nvSpPr>
        <p:spPr>
          <a:xfrm>
            <a:off x="603975" y="2988600"/>
            <a:ext cx="730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Probleme:</a:t>
            </a:r>
            <a:endParaRPr sz="2100" u="sng">
              <a:solidFill>
                <a:schemeClr val="dk2"/>
              </a:solidFill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Singularität der Designmatrix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Überanpassung an die Daten (sogn “Overfitting”)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Grosser Generalisierungsfehler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 txBox="1"/>
          <p:nvPr/>
        </p:nvSpPr>
        <p:spPr>
          <a:xfrm>
            <a:off x="533725" y="918225"/>
            <a:ext cx="77856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Die Anzahl der Kovariablen ist gross im Vergleich zur Beobachtungen (p&gt;&gt;N)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Regression mit allen p Kovariablen, d.h. Y=</a:t>
            </a:r>
            <a:r>
              <a:rPr lang="en" sz="1900">
                <a:solidFill>
                  <a:schemeClr val="dk1"/>
                </a:solidFill>
              </a:rPr>
              <a:t>X</a:t>
            </a:r>
            <a:r>
              <a:rPr baseline="-25000" lang="en" sz="1900">
                <a:solidFill>
                  <a:schemeClr val="dk1"/>
                </a:solidFill>
              </a:rPr>
              <a:t>1</a:t>
            </a:r>
            <a:r>
              <a:rPr lang="en" sz="1900">
                <a:solidFill>
                  <a:schemeClr val="dk1"/>
                </a:solidFill>
              </a:rPr>
              <a:t>𝛃</a:t>
            </a:r>
            <a:r>
              <a:rPr baseline="-25000" lang="en" sz="1900">
                <a:solidFill>
                  <a:schemeClr val="dk1"/>
                </a:solidFill>
              </a:rPr>
              <a:t>1</a:t>
            </a:r>
            <a:r>
              <a:rPr lang="en" sz="1900">
                <a:solidFill>
                  <a:schemeClr val="dk1"/>
                </a:solidFill>
              </a:rPr>
              <a:t>+...+X</a:t>
            </a:r>
            <a:r>
              <a:rPr baseline="-25000" lang="en" sz="1900">
                <a:solidFill>
                  <a:schemeClr val="dk1"/>
                </a:solidFill>
              </a:rPr>
              <a:t>p</a:t>
            </a:r>
            <a:r>
              <a:rPr lang="en" sz="1900">
                <a:solidFill>
                  <a:schemeClr val="dk1"/>
                </a:solidFill>
              </a:rPr>
              <a:t>𝛃</a:t>
            </a:r>
            <a:r>
              <a:rPr baseline="-25000" lang="en" sz="1900">
                <a:solidFill>
                  <a:schemeClr val="dk1"/>
                </a:solidFill>
              </a:rPr>
              <a:t>p</a:t>
            </a:r>
            <a:r>
              <a:rPr lang="en" sz="1900">
                <a:solidFill>
                  <a:schemeClr val="dk1"/>
                </a:solidFill>
              </a:rPr>
              <a:t>?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Wieso ist dies keine gute Ideen?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/>
        </p:nvSpPr>
        <p:spPr>
          <a:xfrm>
            <a:off x="372550" y="252825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Problem 1: Singularität der Designmatrix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descr="\frac{\partial }{\partial \beta}\rm RSS(\beta)=0" id="431" name="Google Shape;431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24" y="1227350"/>
            <a:ext cx="2496284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f X^Ty=X^TX\beta" id="432" name="Google Shape;432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37" y="2121450"/>
            <a:ext cx="2450676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 Gleichungen mit p Unbekannten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Lösbar wenn </a:t>
            </a:r>
            <a:r>
              <a:rPr b="1" lang="en" sz="1800"/>
              <a:t>X</a:t>
            </a:r>
            <a:r>
              <a:rPr b="1" baseline="30000" lang="en" sz="1800"/>
              <a:t>T</a:t>
            </a:r>
            <a:r>
              <a:rPr b="1" lang="en" sz="1800"/>
              <a:t>X </a:t>
            </a:r>
            <a:r>
              <a:rPr lang="en" sz="1800"/>
              <a:t>invertierbar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Wichtig: </a:t>
            </a:r>
            <a:r>
              <a:rPr lang="en" sz="1800"/>
              <a:t>p&gt;N impliziert </a:t>
            </a:r>
            <a:r>
              <a:rPr b="1" lang="en" sz="1800">
                <a:solidFill>
                  <a:schemeClr val="dk1"/>
                </a:solidFill>
              </a:rPr>
              <a:t>X</a:t>
            </a:r>
            <a:r>
              <a:rPr b="1" baseline="30000" lang="en" sz="1800">
                <a:solidFill>
                  <a:schemeClr val="dk1"/>
                </a:solidFill>
              </a:rPr>
              <a:t>T</a:t>
            </a:r>
            <a:r>
              <a:rPr b="1" lang="en" sz="1800">
                <a:solidFill>
                  <a:schemeClr val="dk1"/>
                </a:solidFill>
              </a:rPr>
              <a:t>X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singulär</a:t>
            </a:r>
            <a:r>
              <a:rPr lang="en" sz="1800">
                <a:solidFill>
                  <a:schemeClr val="dk1"/>
                </a:solidFill>
              </a:rPr>
              <a:t> (d.h nicht invertierbar)</a:t>
            </a:r>
            <a:endParaRPr sz="1800"/>
          </a:p>
        </p:txBody>
      </p:sp>
      <p:pic>
        <p:nvPicPr>
          <p:cNvPr descr="\hat \beta =\bf (X^T X)^{-1}X^Ty" id="435" name="Google Shape;435;p4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13" y="297802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770025" y="2008038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Problem 2: Überanpassung an die Daten “Overfitting”</a:t>
            </a:r>
            <a:endParaRPr/>
          </a:p>
        </p:txBody>
      </p:sp>
      <p:sp>
        <p:nvSpPr>
          <p:cNvPr id="443" name="Google Shape;443;p49"/>
          <p:cNvSpPr txBox="1"/>
          <p:nvPr>
            <p:ph idx="2" type="body"/>
          </p:nvPr>
        </p:nvSpPr>
        <p:spPr>
          <a:xfrm>
            <a:off x="442825" y="1145400"/>
            <a:ext cx="75861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Zu viele erklärende Variablen führen zu einer Überanpassung an die Daten, s.g. “Overfitting”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Überanpassung bedeutet: das Modell beschreibt nicht nur das echte Signal, sondern auch den zufälligen Fehler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Illustrieren dies mit Hilfe künstlich generierten Daten </a:t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280475" y="21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49" name="Google Shape;449;p50"/>
          <p:cNvSpPr txBox="1"/>
          <p:nvPr>
            <p:ph idx="1" type="body"/>
          </p:nvPr>
        </p:nvSpPr>
        <p:spPr>
          <a:xfrm>
            <a:off x="163400" y="1033400"/>
            <a:ext cx="50964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n=10: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p=15: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Zielgrösse hängt nur von der ersten Kovariaten ab: </a:t>
            </a:r>
            <a:endParaRPr sz="1900">
              <a:solidFill>
                <a:schemeClr val="dk1"/>
              </a:solidFill>
            </a:endParaRPr>
          </a:p>
        </p:txBody>
      </p:sp>
      <p:grpSp>
        <p:nvGrpSpPr>
          <p:cNvPr id="450" name="Google Shape;450;p50"/>
          <p:cNvGrpSpPr/>
          <p:nvPr/>
        </p:nvGrpSpPr>
        <p:grpSpPr>
          <a:xfrm>
            <a:off x="1420675" y="14750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51" name="Google Shape;451;p5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50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</a:rPr>
                <a:t>i.i.d N(0,1)</a:t>
              </a:r>
              <a:endParaRPr sz="1900">
                <a:solidFill>
                  <a:schemeClr val="dk1"/>
                </a:solidFill>
              </a:endParaRPr>
            </a:p>
          </p:txBody>
        </p:sp>
      </p:grpSp>
      <p:pic>
        <p:nvPicPr>
          <p:cNvPr descr="(Y_i,X_{i1},\ldots,X_{ip})" id="453" name="Google Shape;453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687" y="1117950"/>
            <a:ext cx="2197576" cy="35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=\beta_1X_{i1}+\epsilon_i,\\\beta_1=2, \;\epsilon_i\sim N(0,0.5^2)" id="454" name="Google Shape;454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49" y="2887522"/>
            <a:ext cx="3043092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575" y="1117950"/>
            <a:ext cx="3624751" cy="29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0"/>
          <p:cNvSpPr txBox="1"/>
          <p:nvPr/>
        </p:nvSpPr>
        <p:spPr>
          <a:xfrm>
            <a:off x="3663425" y="1057988"/>
            <a:ext cx="83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i=1..n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830100"/>
            <a:ext cx="4619899" cy="32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025" y="292448"/>
            <a:ext cx="3000750" cy="3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900400" y="4107800"/>
            <a:ext cx="741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Das Modell passt gut: R2=0.88; Regressionskoeffizient ist nahe beim wahren Wert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Was passiert wenn wir “noise” Kovariablen hinzufügen, d.h. p=4, 8, 15?</a:t>
            </a:r>
            <a:endParaRPr sz="1600"/>
          </a:p>
        </p:txBody>
      </p:sp>
      <p:sp>
        <p:nvSpPr>
          <p:cNvPr id="464" name="Google Shape;464;p51"/>
          <p:cNvSpPr/>
          <p:nvPr/>
        </p:nvSpPr>
        <p:spPr>
          <a:xfrm>
            <a:off x="5701475" y="3404025"/>
            <a:ext cx="11904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1"/>
          <p:cNvSpPr/>
          <p:nvPr/>
        </p:nvSpPr>
        <p:spPr>
          <a:xfrm>
            <a:off x="5660100" y="2653975"/>
            <a:ext cx="23115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1"/>
          <p:cNvSpPr txBox="1"/>
          <p:nvPr>
            <p:ph type="title"/>
          </p:nvPr>
        </p:nvSpPr>
        <p:spPr>
          <a:xfrm>
            <a:off x="311700" y="1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Univariates Modell “Orakel”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type="title"/>
          </p:nvPr>
        </p:nvSpPr>
        <p:spPr>
          <a:xfrm>
            <a:off x="311700" y="1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</a:t>
            </a:r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 txBox="1"/>
          <p:nvPr/>
        </p:nvSpPr>
        <p:spPr>
          <a:xfrm>
            <a:off x="5823275" y="2296750"/>
            <a:ext cx="2853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Gefittete Werte (rotes Kreuz) bewegen sich weg vom wahren Signal (blaue Linie)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Gefittete Werte nähern sich den Datenpunkten 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Modellierung von “Noise”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“overfits” die Daten</a:t>
            </a:r>
            <a:endParaRPr/>
          </a:p>
        </p:txBody>
      </p:sp>
      <p:grpSp>
        <p:nvGrpSpPr>
          <p:cNvPr id="474" name="Google Shape;474;p52"/>
          <p:cNvGrpSpPr/>
          <p:nvPr/>
        </p:nvGrpSpPr>
        <p:grpSpPr>
          <a:xfrm>
            <a:off x="6383713" y="184788"/>
            <a:ext cx="1834063" cy="1952625"/>
            <a:chOff x="6383713" y="184788"/>
            <a:chExt cx="1834063" cy="1952625"/>
          </a:xfrm>
        </p:grpSpPr>
        <p:pic>
          <p:nvPicPr>
            <p:cNvPr id="475" name="Google Shape;47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311700" y="1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Überschätzung der Koeffizienten</a:t>
            </a:r>
            <a:endParaRPr/>
          </a:p>
        </p:txBody>
      </p:sp>
      <p:sp>
        <p:nvSpPr>
          <p:cNvPr id="482" name="Google Shape;482;p53"/>
          <p:cNvSpPr txBox="1"/>
          <p:nvPr/>
        </p:nvSpPr>
        <p:spPr>
          <a:xfrm>
            <a:off x="5978300" y="1228175"/>
            <a:ext cx="285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 gross: Überschätzung der Koeffizienten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Modelle bewegen sich weg von der Wahrheit (trotz gutem “Fit”) </a:t>
            </a:r>
            <a:endParaRPr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900"/>
            <a:ext cx="5673500" cy="381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type="title"/>
          </p:nvPr>
        </p:nvSpPr>
        <p:spPr>
          <a:xfrm>
            <a:off x="311700" y="1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 mit p=15</a:t>
            </a:r>
            <a:endParaRPr/>
          </a:p>
        </p:txBody>
      </p:sp>
      <p:sp>
        <p:nvSpPr>
          <p:cNvPr id="489" name="Google Shape;489;p54"/>
          <p:cNvSpPr txBox="1"/>
          <p:nvPr/>
        </p:nvSpPr>
        <p:spPr>
          <a:xfrm>
            <a:off x="3908400" y="860050"/>
            <a:ext cx="504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Perfekter Fit: “no residual degrees of freedom”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Koeffizienten nicht definiert wegen “</a:t>
            </a:r>
            <a:r>
              <a:rPr lang="en" sz="1600"/>
              <a:t>singularities</a:t>
            </a:r>
            <a:r>
              <a:rPr lang="en" sz="1600"/>
              <a:t>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p&gt;N impliziert </a:t>
            </a:r>
            <a:r>
              <a:rPr b="1" lang="en" sz="1600">
                <a:solidFill>
                  <a:schemeClr val="dk1"/>
                </a:solidFill>
              </a:rPr>
              <a:t>X</a:t>
            </a:r>
            <a:r>
              <a:rPr b="1" baseline="30000" lang="en" sz="1600">
                <a:solidFill>
                  <a:schemeClr val="dk1"/>
                </a:solidFill>
              </a:rPr>
              <a:t>T</a:t>
            </a:r>
            <a:r>
              <a:rPr b="1" lang="en" sz="1600">
                <a:solidFill>
                  <a:schemeClr val="dk1"/>
                </a:solidFill>
              </a:rPr>
              <a:t>X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singulär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/>
          </a:p>
        </p:txBody>
      </p:sp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03" y="2728163"/>
            <a:ext cx="21621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4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</a:t>
            </a:r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65" name="Google Shape;165;p28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66" name="Google Shape;166;p28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67" name="Google Shape;167;p28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68" name="Google Shape;168;p28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9" name="Google Shape;169;p28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0" name="Google Shape;170;p28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1" name="Google Shape;171;p28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2" name="Google Shape;172;p28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73" name="Google Shape;173;p28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74" name="Google Shape;174;p28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75" name="Google Shape;175;p28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76" name="Google Shape;176;p28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77" name="Google Shape;177;p28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78" name="Google Shape;178;p28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79" name="Google Shape;179;p28"/>
          <p:cNvSpPr txBox="1"/>
          <p:nvPr/>
        </p:nvSpPr>
        <p:spPr>
          <a:xfrm>
            <a:off x="4673400" y="1794175"/>
            <a:ext cx="4363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Ausgangslage 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Zielgrösse Y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Features </a:t>
            </a:r>
            <a:r>
              <a:rPr lang="en" sz="1800">
                <a:solidFill>
                  <a:schemeClr val="dk1"/>
                </a:solidFill>
              </a:rPr>
              <a:t>X</a:t>
            </a:r>
            <a:r>
              <a:rPr baseline="-25000" lang="en" sz="1800">
                <a:solidFill>
                  <a:schemeClr val="dk1"/>
                </a:solidFill>
              </a:rPr>
              <a:t>1</a:t>
            </a:r>
            <a:r>
              <a:rPr lang="en" sz="1800">
                <a:solidFill>
                  <a:schemeClr val="dk1"/>
                </a:solidFill>
              </a:rPr>
              <a:t>,...,X</a:t>
            </a:r>
            <a:r>
              <a:rPr baseline="-25000" lang="en" sz="1800">
                <a:solidFill>
                  <a:schemeClr val="dk1"/>
                </a:solidFill>
              </a:rPr>
              <a:t>p</a:t>
            </a:r>
            <a:endParaRPr baseline="-25000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Hoch-Dimensionale Daten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p gross, n klein</a:t>
            </a:r>
            <a:endParaRPr b="1" baseline="-25000" sz="2200">
              <a:solidFill>
                <a:schemeClr val="dk1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5573250" y="4527900"/>
            <a:ext cx="36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Feature, Kovariable, Erklärende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Zielgrösse, Response, Abhängige Variable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/>
        </p:nvSpPr>
        <p:spPr>
          <a:xfrm>
            <a:off x="348725" y="1156975"/>
            <a:ext cx="4972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Ziel ist ein Modell mit guter Vorhersage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Neuer Input x</a:t>
            </a:r>
            <a:r>
              <a:rPr baseline="-25000" lang="en" sz="1800">
                <a:solidFill>
                  <a:schemeClr val="dk1"/>
                </a:solidFill>
              </a:rPr>
              <a:t>new</a:t>
            </a:r>
            <a:r>
              <a:rPr lang="en" sz="1800">
                <a:solidFill>
                  <a:schemeClr val="dk1"/>
                </a:solidFill>
              </a:rPr>
              <a:t>; Vorhersage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Generalisierungsfehler: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7" name="Google Shape;497;p55"/>
          <p:cNvSpPr txBox="1"/>
          <p:nvPr>
            <p:ph idx="4294967295" type="title"/>
          </p:nvPr>
        </p:nvSpPr>
        <p:spPr>
          <a:xfrm>
            <a:off x="255800" y="14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ein </a:t>
            </a:r>
            <a:r>
              <a:rPr lang="en" u="sng"/>
              <a:t>gutes</a:t>
            </a:r>
            <a:r>
              <a:rPr lang="en"/>
              <a:t> Modell?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Generalisierungsfehler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225" y="35640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 txBox="1"/>
          <p:nvPr/>
        </p:nvSpPr>
        <p:spPr>
          <a:xfrm>
            <a:off x="348725" y="3130050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 der Praxis</a:t>
            </a:r>
            <a:r>
              <a:rPr b="1" lang="en" sz="1800">
                <a:solidFill>
                  <a:schemeClr val="dk1"/>
                </a:solidFill>
              </a:rPr>
              <a:t>: </a:t>
            </a:r>
            <a:r>
              <a:rPr lang="en" sz="1800">
                <a:solidFill>
                  <a:schemeClr val="dk1"/>
                </a:solidFill>
              </a:rPr>
              <a:t>Training- &amp; Testdaten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Root-mean-squared-error misst die zu erwartende Abweichung der Vorhersage</a:t>
            </a:r>
            <a:endParaRPr/>
          </a:p>
        </p:txBody>
      </p:sp>
      <p:pic>
        <p:nvPicPr>
          <p:cNvPr descr="\hat{y}=x_{\rm new}^T\hat\beta" id="500" name="Google Shape;500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700" y="1816275"/>
            <a:ext cx="1302600" cy="3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{\rm new}-\hat{y}" id="501" name="Google Shape;501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00" y="2273650"/>
            <a:ext cx="985426" cy="2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/>
        </p:nvSpPr>
        <p:spPr>
          <a:xfrm>
            <a:off x="948400" y="362725"/>
            <a:ext cx="7305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Generalisierungsfehler</a:t>
            </a:r>
            <a:r>
              <a:rPr lang="en" sz="3100"/>
              <a:t> </a:t>
            </a:r>
            <a:endParaRPr sz="3100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= 𝛔</a:t>
            </a:r>
            <a:r>
              <a:rPr baseline="-25000" lang="en" sz="3100"/>
              <a:t>𝜺</a:t>
            </a:r>
            <a:r>
              <a:rPr baseline="30000" lang="en" sz="3100">
                <a:solidFill>
                  <a:schemeClr val="dk1"/>
                </a:solidFill>
              </a:rPr>
              <a:t>2</a:t>
            </a:r>
            <a:r>
              <a:rPr lang="en" sz="3100"/>
              <a:t>   +   Varianz   +   Bias</a:t>
            </a:r>
            <a:r>
              <a:rPr baseline="30000" lang="en" sz="3100"/>
              <a:t>2</a:t>
            </a:r>
            <a:endParaRPr baseline="30000" sz="3100"/>
          </a:p>
        </p:txBody>
      </p:sp>
      <p:sp>
        <p:nvSpPr>
          <p:cNvPr id="508" name="Google Shape;508;p56"/>
          <p:cNvSpPr/>
          <p:nvPr/>
        </p:nvSpPr>
        <p:spPr>
          <a:xfrm rot="-5400000">
            <a:off x="5683475" y="1319700"/>
            <a:ext cx="144300" cy="2760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6"/>
          <p:cNvSpPr/>
          <p:nvPr/>
        </p:nvSpPr>
        <p:spPr>
          <a:xfrm rot="-5400000">
            <a:off x="2800925" y="2096025"/>
            <a:ext cx="144300" cy="43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2154375" y="2605900"/>
            <a:ext cx="193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inhärente Fehler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“Noise”</a:t>
            </a:r>
            <a:endParaRPr sz="1600"/>
          </a:p>
        </p:txBody>
      </p:sp>
      <p:sp>
        <p:nvSpPr>
          <p:cNvPr id="511" name="Google Shape;511;p56"/>
          <p:cNvSpPr txBox="1"/>
          <p:nvPr/>
        </p:nvSpPr>
        <p:spPr>
          <a:xfrm>
            <a:off x="4730525" y="2821300"/>
            <a:ext cx="24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Reduzierbarer Fehler</a:t>
            </a:r>
            <a:endParaRPr sz="1600"/>
          </a:p>
        </p:txBody>
      </p:sp>
      <p:sp>
        <p:nvSpPr>
          <p:cNvPr id="512" name="Google Shape;512;p56"/>
          <p:cNvSpPr txBox="1"/>
          <p:nvPr/>
        </p:nvSpPr>
        <p:spPr>
          <a:xfrm>
            <a:off x="616350" y="3505175"/>
            <a:ext cx="7257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Ein </a:t>
            </a:r>
            <a:r>
              <a:rPr lang="en" sz="1500" u="sng"/>
              <a:t>gutes</a:t>
            </a:r>
            <a:r>
              <a:rPr lang="en" sz="1500"/>
              <a:t> Modell versucht</a:t>
            </a:r>
            <a:r>
              <a:rPr lang="en" sz="1500"/>
              <a:t> den Reduzierbaren Fehler zu minimieren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Unter gewissen Annahmen: Varianz </a:t>
            </a:r>
            <a:r>
              <a:rPr lang="en" sz="1500">
                <a:solidFill>
                  <a:schemeClr val="dk1"/>
                </a:solidFill>
              </a:rPr>
              <a:t> ≅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Bias-Varianz Dilemma: komplexe Modelle (viele Kovariablen) haben einen kleinen Bias, aber eine grosse Var</a:t>
            </a:r>
            <a:r>
              <a:rPr lang="en" sz="1500"/>
              <a:t>ianz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3" name="Google Shape;513;p56"/>
          <p:cNvSpPr txBox="1"/>
          <p:nvPr/>
        </p:nvSpPr>
        <p:spPr>
          <a:xfrm>
            <a:off x="6011475" y="1667975"/>
            <a:ext cx="205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systematische Verzerrung (zum wahren Wert)?</a:t>
            </a:r>
            <a:endParaRPr sz="1500"/>
          </a:p>
        </p:txBody>
      </p:sp>
      <p:sp>
        <p:nvSpPr>
          <p:cNvPr id="514" name="Google Shape;514;p56"/>
          <p:cNvSpPr txBox="1"/>
          <p:nvPr/>
        </p:nvSpPr>
        <p:spPr>
          <a:xfrm>
            <a:off x="4031075" y="1667975"/>
            <a:ext cx="170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wie “variable” (zerstreut) ist die Vorhersage?</a:t>
            </a:r>
            <a:endParaRPr sz="1500"/>
          </a:p>
        </p:txBody>
      </p:sp>
      <p:pic>
        <p:nvPicPr>
          <p:cNvPr descr="\sigma^2_{\epsilon} \frac{p}{N}" id="515" name="Google Shape;515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462" y="3855400"/>
            <a:ext cx="55777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6"/>
          <p:cNvSpPr/>
          <p:nvPr/>
        </p:nvSpPr>
        <p:spPr>
          <a:xfrm>
            <a:off x="736200" y="343550"/>
            <a:ext cx="7597500" cy="301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2" name="Google Shape;522;p57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 der Praxis…</a:t>
            </a:r>
            <a:endParaRPr/>
          </a:p>
        </p:txBody>
      </p:sp>
      <p:sp>
        <p:nvSpPr>
          <p:cNvPr id="523" name="Google Shape;523;p57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7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Training und Test Daten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Simulieren “Dummy” Testdaten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Wie gut sind die Modelle p=1, 4, 8 und 15?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Beachte</a:t>
            </a:r>
            <a:r>
              <a:rPr lang="en" sz="1800">
                <a:solidFill>
                  <a:schemeClr val="dk1"/>
                </a:solidFill>
              </a:rPr>
              <a:t>: der inhärente Fehler ist σ=0.5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Für p=8 und 15: RMSE 6-8 mal grösser!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775" y="36726"/>
            <a:ext cx="2921025" cy="1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775" y="1426600"/>
            <a:ext cx="2921025" cy="123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0613" y="2660313"/>
            <a:ext cx="29813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8"/>
          <p:cNvSpPr txBox="1"/>
          <p:nvPr>
            <p:ph type="title"/>
          </p:nvPr>
        </p:nvSpPr>
        <p:spPr>
          <a:xfrm>
            <a:off x="311700" y="22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Home Punkte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4" name="Google Shape;534;p58"/>
          <p:cNvSpPr txBox="1"/>
          <p:nvPr>
            <p:ph idx="1" type="body"/>
          </p:nvPr>
        </p:nvSpPr>
        <p:spPr>
          <a:xfrm>
            <a:off x="311700" y="1276125"/>
            <a:ext cx="85206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Kleinste-Quadrate-Schätzer ist Singulär für p&gt;n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Überanpassung an die Daten “Overfitting”; R2 ist </a:t>
            </a:r>
            <a:r>
              <a:rPr b="1" lang="en" sz="1600">
                <a:solidFill>
                  <a:schemeClr val="dk1"/>
                </a:solidFill>
              </a:rPr>
              <a:t>keine</a:t>
            </a:r>
            <a:r>
              <a:rPr lang="en" sz="1600">
                <a:solidFill>
                  <a:schemeClr val="dk1"/>
                </a:solidFill>
              </a:rPr>
              <a:t> nützliche Grösse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Überschätzung der Regressionskoeffizienten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5" name="Google Shape;535;p58"/>
          <p:cNvSpPr txBox="1"/>
          <p:nvPr/>
        </p:nvSpPr>
        <p:spPr>
          <a:xfrm>
            <a:off x="249575" y="803675"/>
            <a:ext cx="200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Schwierigkeiten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355250" y="4530500"/>
            <a:ext cx="857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Jetzt: Methoden die gut funktionieren mit hochdimensionalen Daten!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355250" y="2904825"/>
            <a:ext cx="6979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10:1 Faustregel: zur Vermeidung von Overfitting sollte p &lt; N/10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Generalisierungsfehler: Training, Testdaten, RMSE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Gutes Modell = kleiner Generalisierungsfehler!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Bias-Varianz Dilemma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538" name="Google Shape;538;p58"/>
          <p:cNvSpPr txBox="1"/>
          <p:nvPr/>
        </p:nvSpPr>
        <p:spPr>
          <a:xfrm>
            <a:off x="249575" y="2506350"/>
            <a:ext cx="17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Konzepte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Regularisierte Lineare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chemeClr val="dk1"/>
                </a:solidFill>
              </a:rPr>
              <a:t>Kleinste Quadrate unter Nebenbedingungen</a:t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44" name="Google Shape;544;p59"/>
          <p:cNvSpPr txBox="1"/>
          <p:nvPr/>
        </p:nvSpPr>
        <p:spPr>
          <a:xfrm>
            <a:off x="388350" y="11894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Kleinste Quadrate Verfahren als Optimierungsproblem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5" name="Google Shape;545;p59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Overfitting führt zu Überschätzung der Koeffizienten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Methoden mit gewisse </a:t>
            </a:r>
            <a:r>
              <a:rPr lang="en" sz="1800"/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46" name="Google Shape;546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251" y="3802248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47" name="Google Shape;547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Subset-Regression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53" name="Google Shape;553;p60"/>
          <p:cNvSpPr txBox="1"/>
          <p:nvPr/>
        </p:nvSpPr>
        <p:spPr>
          <a:xfrm>
            <a:off x="388350" y="774225"/>
            <a:ext cx="8367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Minimiere Kleinste-Quadrate unter NB: nur Koeffizienten in S sind relevant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4" name="Google Shape;5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172575"/>
            <a:ext cx="4245125" cy="1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0"/>
          <p:cNvSpPr txBox="1"/>
          <p:nvPr/>
        </p:nvSpPr>
        <p:spPr>
          <a:xfrm>
            <a:off x="388350" y="2438275"/>
            <a:ext cx="8367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OLS Schätzer basierend auf </a:t>
            </a:r>
            <a:r>
              <a:rPr lang="en" sz="1800"/>
              <a:t>Subgruppe “S” von Kovariablen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6" name="Google Shape;5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25" y="2872275"/>
            <a:ext cx="4175700" cy="124480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0"/>
          <p:cNvSpPr txBox="1"/>
          <p:nvPr/>
        </p:nvSpPr>
        <p:spPr>
          <a:xfrm>
            <a:off x="457075" y="4200475"/>
            <a:ext cx="8367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Betrachte Sequenz 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S_1, S_2,\ldots,S_K" id="558" name="Google Shape;558;p6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549" y="4252100"/>
            <a:ext cx="2105800" cy="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Best </a:t>
            </a:r>
            <a:r>
              <a:rPr lang="en" sz="2800">
                <a:solidFill>
                  <a:schemeClr val="dk1"/>
                </a:solidFill>
              </a:rPr>
              <a:t>Subset- und Schrittweise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64" name="Google Shape;564;p61"/>
          <p:cNvSpPr txBox="1"/>
          <p:nvPr/>
        </p:nvSpPr>
        <p:spPr>
          <a:xfrm>
            <a:off x="447250" y="1033425"/>
            <a:ext cx="80706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verschieden Verfahren zur Generierung von Subgruppen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Schrittweise Vorwärtsselektion</a:t>
            </a:r>
            <a:r>
              <a:rPr lang="en" sz="1800"/>
              <a:t>: starte mit “leerem Modell”, füge wichtige Variablen schrittweise hinzu (F-Statistik)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Schrittweise Rückwärtsselektion</a:t>
            </a:r>
            <a:r>
              <a:rPr lang="en" sz="1800"/>
              <a:t>: starte mit “vollem Modell”, eliminiere schrittweise weniger wichtige Variablen (F-statistik)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Alle Subset-Selektion</a:t>
            </a:r>
            <a:r>
              <a:rPr lang="en" sz="1800"/>
              <a:t> 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Sequenz von Subgruppen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descr="S_1, S_2,\ldots,S_K" id="565" name="Google Shape;565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68" y="3584650"/>
            <a:ext cx="1894332" cy="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1"/>
          <p:cNvSpPr txBox="1"/>
          <p:nvPr/>
        </p:nvSpPr>
        <p:spPr>
          <a:xfrm>
            <a:off x="5827450" y="3492475"/>
            <a:ext cx="3468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→ </a:t>
            </a:r>
            <a:r>
              <a:rPr lang="en" sz="1800"/>
              <a:t>Wähle das “Beste” Modell (Subgruppe)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Zum Beispiel: AIC, Cp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/>
          <p:nvPr/>
        </p:nvSpPr>
        <p:spPr>
          <a:xfrm>
            <a:off x="352125" y="1589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Modellselektion: Wähle das “Beste” Modell?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grpSp>
        <p:nvGrpSpPr>
          <p:cNvPr id="572" name="Google Shape;572;p62"/>
          <p:cNvGrpSpPr/>
          <p:nvPr/>
        </p:nvGrpSpPr>
        <p:grpSpPr>
          <a:xfrm>
            <a:off x="1081985" y="757650"/>
            <a:ext cx="6125165" cy="2576450"/>
            <a:chOff x="1158185" y="2510250"/>
            <a:chExt cx="6125165" cy="2576450"/>
          </a:xfrm>
        </p:grpSpPr>
        <p:grpSp>
          <p:nvGrpSpPr>
            <p:cNvPr id="573" name="Google Shape;573;p62"/>
            <p:cNvGrpSpPr/>
            <p:nvPr/>
          </p:nvGrpSpPr>
          <p:grpSpPr>
            <a:xfrm>
              <a:off x="1158185" y="3082225"/>
              <a:ext cx="4758231" cy="947100"/>
              <a:chOff x="1158225" y="3463225"/>
              <a:chExt cx="4862284" cy="947100"/>
            </a:xfrm>
          </p:grpSpPr>
          <p:sp>
            <p:nvSpPr>
              <p:cNvPr id="574" name="Google Shape;574;p62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75" name="Google Shape;575;p62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76" name="Google Shape;576;p62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7" name="Google Shape;577;p62"/>
            <p:cNvSpPr/>
            <p:nvPr/>
          </p:nvSpPr>
          <p:spPr>
            <a:xfrm rot="5400000">
              <a:off x="3446550" y="6426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2"/>
            <p:cNvSpPr txBox="1"/>
            <p:nvPr/>
          </p:nvSpPr>
          <p:spPr>
            <a:xfrm>
              <a:off x="3109200" y="25102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grpSp>
          <p:nvGrpSpPr>
            <p:cNvPr id="579" name="Google Shape;579;p62"/>
            <p:cNvGrpSpPr/>
            <p:nvPr/>
          </p:nvGrpSpPr>
          <p:grpSpPr>
            <a:xfrm>
              <a:off x="1177200" y="4139600"/>
              <a:ext cx="4758149" cy="947100"/>
              <a:chOff x="794519" y="3463225"/>
              <a:chExt cx="4620908" cy="947100"/>
            </a:xfrm>
          </p:grpSpPr>
          <p:sp>
            <p:nvSpPr>
              <p:cNvPr id="580" name="Google Shape;580;p62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81" name="Google Shape;581;p62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</a:t>
                </a:r>
                <a:endParaRPr b="1"/>
              </a:p>
            </p:txBody>
          </p:sp>
        </p:grpSp>
        <p:sp>
          <p:nvSpPr>
            <p:cNvPr id="582" name="Google Shape;582;p62"/>
            <p:cNvSpPr txBox="1"/>
            <p:nvPr/>
          </p:nvSpPr>
          <p:spPr>
            <a:xfrm>
              <a:off x="6152050" y="33556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  <p:sp>
          <p:nvSpPr>
            <p:cNvPr id="583" name="Google Shape;583;p62"/>
            <p:cNvSpPr txBox="1"/>
            <p:nvPr/>
          </p:nvSpPr>
          <p:spPr>
            <a:xfrm>
              <a:off x="6152050" y="43589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584" name="Google Shape;584;p62"/>
          <p:cNvGrpSpPr/>
          <p:nvPr/>
        </p:nvGrpSpPr>
        <p:grpSpPr>
          <a:xfrm>
            <a:off x="222600" y="3695325"/>
            <a:ext cx="8673900" cy="1764300"/>
            <a:chOff x="222600" y="3238125"/>
            <a:chExt cx="8673900" cy="1764300"/>
          </a:xfrm>
        </p:grpSpPr>
        <p:sp>
          <p:nvSpPr>
            <p:cNvPr id="585" name="Google Shape;585;p62"/>
            <p:cNvSpPr txBox="1"/>
            <p:nvPr/>
          </p:nvSpPr>
          <p:spPr>
            <a:xfrm>
              <a:off x="222600" y="3238125"/>
              <a:ext cx="8233500" cy="17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36550" lvl="0" marL="457200" marR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3365FB"/>
                </a:buClr>
                <a:buSzPts val="1700"/>
                <a:buChar char="❖"/>
              </a:pPr>
              <a:r>
                <a:rPr lang="en" sz="1700">
                  <a:solidFill>
                    <a:srgbClr val="3365FB"/>
                  </a:solidFill>
                </a:rPr>
                <a:t>Schätzung der Koeffizienten für verschiedene S</a:t>
              </a:r>
              <a:r>
                <a:rPr baseline="-25000" lang="en" sz="1700">
                  <a:solidFill>
                    <a:srgbClr val="3365FB"/>
                  </a:solidFill>
                </a:rPr>
                <a:t>1</a:t>
              </a:r>
              <a:r>
                <a:rPr lang="en" sz="1700">
                  <a:solidFill>
                    <a:srgbClr val="3365FB"/>
                  </a:solidFill>
                </a:rPr>
                <a:t>,...,S</a:t>
              </a:r>
              <a:r>
                <a:rPr baseline="-25000" lang="en" sz="1700">
                  <a:solidFill>
                    <a:srgbClr val="3365FB"/>
                  </a:solidFill>
                </a:rPr>
                <a:t>K</a:t>
              </a:r>
              <a:r>
                <a:rPr lang="en" sz="1700">
                  <a:solidFill>
                    <a:srgbClr val="3365FB"/>
                  </a:solidFill>
                </a:rPr>
                <a:t> </a:t>
              </a:r>
              <a:endParaRPr sz="1700">
                <a:solidFill>
                  <a:srgbClr val="3365FB"/>
                </a:solidFill>
              </a:endParaRPr>
            </a:p>
            <a:p>
              <a:pPr indent="-33655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65FB"/>
                </a:buClr>
                <a:buSzPts val="1700"/>
                <a:buChar char="❖"/>
              </a:pPr>
              <a:r>
                <a:rPr lang="en" sz="1700">
                  <a:solidFill>
                    <a:srgbClr val="3365FB"/>
                  </a:solidFill>
                </a:rPr>
                <a:t>Modellselektion: wähle das beste Modell S</a:t>
              </a:r>
              <a:r>
                <a:rPr baseline="-25000" lang="en" sz="1700">
                  <a:solidFill>
                    <a:srgbClr val="3365FB"/>
                  </a:solidFill>
                </a:rPr>
                <a:t>opt</a:t>
              </a:r>
              <a:endParaRPr baseline="-25000" sz="1700">
                <a:solidFill>
                  <a:srgbClr val="3365FB"/>
                </a:solidFill>
              </a:endParaRPr>
            </a:p>
            <a:p>
              <a:pPr indent="-33655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700"/>
                <a:buChar char="❖"/>
              </a:pPr>
              <a:r>
                <a:rPr lang="en" sz="1700">
                  <a:solidFill>
                    <a:srgbClr val="FF0000"/>
                  </a:solidFill>
                </a:rPr>
                <a:t>Berechne den Generalisierungsfehler von </a:t>
              </a:r>
              <a:r>
                <a:rPr lang="en" sz="1700">
                  <a:solidFill>
                    <a:srgbClr val="FF0000"/>
                  </a:solidFill>
                </a:rPr>
                <a:t>S</a:t>
              </a:r>
              <a:r>
                <a:rPr baseline="-25000" lang="en" sz="1700">
                  <a:solidFill>
                    <a:srgbClr val="FF0000"/>
                  </a:solidFill>
                </a:rPr>
                <a:t>opt</a:t>
              </a:r>
              <a:endParaRPr sz="1700">
                <a:solidFill>
                  <a:srgbClr val="FF0000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586" name="Google Shape;586;p62"/>
            <p:cNvSpPr txBox="1"/>
            <p:nvPr/>
          </p:nvSpPr>
          <p:spPr>
            <a:xfrm>
              <a:off x="6342300" y="32802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587" name="Google Shape;587;p62"/>
            <p:cNvSpPr txBox="1"/>
            <p:nvPr/>
          </p:nvSpPr>
          <p:spPr>
            <a:xfrm>
              <a:off x="6342300" y="3998100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588" name="Google Shape;588;p62"/>
            <p:cNvSpPr/>
            <p:nvPr/>
          </p:nvSpPr>
          <p:spPr>
            <a:xfrm rot="10800000">
              <a:off x="6065750" y="33769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89" name="Google Shape;589;p62"/>
            <p:cNvSpPr/>
            <p:nvPr/>
          </p:nvSpPr>
          <p:spPr>
            <a:xfrm rot="10800000">
              <a:off x="6065750" y="4049700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/>
          <p:nvPr/>
        </p:nvSpPr>
        <p:spPr>
          <a:xfrm>
            <a:off x="388350" y="26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Modellselektion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95" name="Google Shape;595;p63"/>
          <p:cNvSpPr txBox="1"/>
          <p:nvPr/>
        </p:nvSpPr>
        <p:spPr>
          <a:xfrm>
            <a:off x="388350" y="944450"/>
            <a:ext cx="8043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Bestes Modell, kleinster Generalisierungsfehler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Modellselektion ist Teil des “Trainings”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LÖSUNG: Approximiere den Generalisierungsfehler mittels Trainingsdaten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Kreuzvalidierung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Informationskriterium</a:t>
            </a:r>
            <a:r>
              <a:rPr lang="en" sz="1800">
                <a:solidFill>
                  <a:schemeClr val="dk1"/>
                </a:solidFill>
              </a:rPr>
              <a:t>, z.B. AIC, BIC, Cp-Wert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0" name="Google Shape;600;p64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{1979BA7C-F20E-4EE8-9BD9-C88DF23CA566}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601" name="Google Shape;601;p64"/>
          <p:cNvSpPr txBox="1"/>
          <p:nvPr/>
        </p:nvSpPr>
        <p:spPr>
          <a:xfrm>
            <a:off x="388350" y="26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Kreuzvalidierung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grpSp>
        <p:nvGrpSpPr>
          <p:cNvPr id="602" name="Google Shape;602;p64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03" name="Google Shape;603;p64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04" name="Google Shape;604;p64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605" name="Google Shape;605;p64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06" name="Google Shape;606;p64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sp>
        <p:nvSpPr>
          <p:cNvPr id="607" name="Google Shape;607;p64"/>
          <p:cNvSpPr txBox="1"/>
          <p:nvPr/>
        </p:nvSpPr>
        <p:spPr>
          <a:xfrm>
            <a:off x="482375" y="937350"/>
            <a:ext cx="6873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Teile die Trainingsdaten in K Stücke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Wiederhole “Train/Test” </a:t>
            </a:r>
            <a:r>
              <a:rPr lang="en" sz="1800">
                <a:solidFill>
                  <a:schemeClr val="dk1"/>
                </a:solidFill>
              </a:rPr>
              <a:t>K-mal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Kreuzvalidierungsfehler (CV) = Mittelwert aller </a:t>
            </a:r>
            <a:r>
              <a:rPr b="1" lang="en" sz="1800">
                <a:solidFill>
                  <a:schemeClr val="dk1"/>
                </a:solidFill>
              </a:rPr>
              <a:t>Err</a:t>
            </a:r>
            <a:r>
              <a:rPr b="1" baseline="-25000" lang="en" sz="1800">
                <a:solidFill>
                  <a:schemeClr val="dk1"/>
                </a:solidFill>
              </a:rPr>
              <a:t>1</a:t>
            </a:r>
            <a:r>
              <a:rPr lang="en" sz="1800">
                <a:solidFill>
                  <a:schemeClr val="dk1"/>
                </a:solidFill>
              </a:rPr>
              <a:t>,…,</a:t>
            </a:r>
            <a:r>
              <a:rPr b="1" lang="en" sz="1800">
                <a:solidFill>
                  <a:schemeClr val="dk1"/>
                </a:solidFill>
              </a:rPr>
              <a:t>Err</a:t>
            </a:r>
            <a:r>
              <a:rPr b="1" baseline="-25000" lang="en" sz="1800">
                <a:solidFill>
                  <a:schemeClr val="dk1"/>
                </a:solidFill>
              </a:rPr>
              <a:t>K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608" name="Google Shape;608;p64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{1979BA7C-F20E-4EE8-9BD9-C88DF23CA566}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24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</a:t>
            </a:r>
            <a:endParaRPr/>
          </a:p>
        </p:txBody>
      </p:sp>
      <p:grpSp>
        <p:nvGrpSpPr>
          <p:cNvPr id="186" name="Google Shape;186;p29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87" name="Google Shape;187;p29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88" name="Google Shape;188;p29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89" name="Google Shape;189;p29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90" name="Google Shape;190;p2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1" name="Google Shape;191;p2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2" name="Google Shape;192;p2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3" name="Google Shape;193;p2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4" name="Google Shape;194;p2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95" name="Google Shape;195;p29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96" name="Google Shape;196;p29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97" name="Google Shape;197;p29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98" name="Google Shape;198;p2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99" name="Google Shape;199;p29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200" name="Google Shape;200;p29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201" name="Google Shape;201;p29"/>
          <p:cNvSpPr txBox="1"/>
          <p:nvPr/>
        </p:nvSpPr>
        <p:spPr>
          <a:xfrm>
            <a:off x="4572150" y="1431500"/>
            <a:ext cx="3880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Fragestellungen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Können wir die Zielgrösse (Y) mittels Features (</a:t>
            </a:r>
            <a:r>
              <a:rPr lang="en" sz="1800">
                <a:solidFill>
                  <a:schemeClr val="dk1"/>
                </a:solidFill>
              </a:rPr>
              <a:t>X</a:t>
            </a:r>
            <a:r>
              <a:rPr baseline="-25000" lang="en" sz="1800">
                <a:solidFill>
                  <a:schemeClr val="dk1"/>
                </a:solidFill>
              </a:rPr>
              <a:t>1</a:t>
            </a:r>
            <a:r>
              <a:rPr lang="en" sz="1800">
                <a:solidFill>
                  <a:schemeClr val="dk1"/>
                </a:solidFill>
              </a:rPr>
              <a:t>,...,X</a:t>
            </a:r>
            <a:r>
              <a:rPr baseline="-25000" lang="en" sz="1800">
                <a:solidFill>
                  <a:schemeClr val="dk1"/>
                </a:solidFill>
              </a:rPr>
              <a:t>p</a:t>
            </a:r>
            <a:r>
              <a:rPr lang="en" sz="1800"/>
              <a:t>) vorhersagen? (</a:t>
            </a:r>
            <a:r>
              <a:rPr b="1" lang="en" sz="1800"/>
              <a:t>Vorhersage</a:t>
            </a:r>
            <a:r>
              <a:rPr lang="en" sz="1800"/>
              <a:t>)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Welche “Features” erklären die Zielgrösse am besten? (</a:t>
            </a:r>
            <a:r>
              <a:rPr b="1" lang="en" sz="1800"/>
              <a:t>Feature Assessment)</a:t>
            </a:r>
            <a:endParaRPr sz="1800"/>
          </a:p>
        </p:txBody>
      </p:sp>
      <p:sp>
        <p:nvSpPr>
          <p:cNvPr id="202" name="Google Shape;202;p29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203" name="Google Shape;203;p29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204" name="Google Shape;204;p29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pic>
        <p:nvPicPr>
          <p:cNvPr descr="\rm Cp=\rm \frac{1}{n}RSS(\hat \beta)+2\frac{p}{n}\hat{\sigma}_{\epsilon}" id="614" name="Google Shape;614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38" y="2865950"/>
            <a:ext cx="5470776" cy="78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m AIC=\rm -2\;LogLik +2p" id="615" name="Google Shape;615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462" y="4147650"/>
            <a:ext cx="5601150" cy="6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/>
          <p:nvPr/>
        </p:nvSpPr>
        <p:spPr>
          <a:xfrm>
            <a:off x="443975" y="2465825"/>
            <a:ext cx="175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Beispiele:</a:t>
            </a:r>
            <a:endParaRPr sz="1900"/>
          </a:p>
        </p:txBody>
      </p:sp>
      <p:sp>
        <p:nvSpPr>
          <p:cNvPr id="617" name="Google Shape;617;p65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/>
        </p:nvSpPr>
        <p:spPr>
          <a:xfrm>
            <a:off x="393300" y="200700"/>
            <a:ext cx="7389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Beispiel Dummy Data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623" name="Google Shape;623;p66"/>
          <p:cNvSpPr txBox="1"/>
          <p:nvPr/>
        </p:nvSpPr>
        <p:spPr>
          <a:xfrm>
            <a:off x="259275" y="1090925"/>
            <a:ext cx="209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Kreuzvalidierung</a:t>
            </a:r>
            <a:endParaRPr sz="2000"/>
          </a:p>
        </p:txBody>
      </p:sp>
      <p:sp>
        <p:nvSpPr>
          <p:cNvPr id="624" name="Google Shape;624;p66"/>
          <p:cNvSpPr txBox="1"/>
          <p:nvPr/>
        </p:nvSpPr>
        <p:spPr>
          <a:xfrm>
            <a:off x="4907075" y="1090925"/>
            <a:ext cx="27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Informationskriterium</a:t>
            </a:r>
            <a:endParaRPr sz="2000"/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925"/>
            <a:ext cx="3981650" cy="277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7"/>
          <p:cNvSpPr txBox="1"/>
          <p:nvPr>
            <p:ph type="title"/>
          </p:nvPr>
        </p:nvSpPr>
        <p:spPr>
          <a:xfrm>
            <a:off x="311700" y="14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Dummy Daten </a:t>
            </a:r>
            <a:endParaRPr/>
          </a:p>
        </p:txBody>
      </p:sp>
      <p:sp>
        <p:nvSpPr>
          <p:cNvPr id="632" name="Google Shape;632;p67"/>
          <p:cNvSpPr txBox="1"/>
          <p:nvPr>
            <p:ph idx="1" type="body"/>
          </p:nvPr>
        </p:nvSpPr>
        <p:spPr>
          <a:xfrm>
            <a:off x="28597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Modellselektion in R: regsubsets (leaps package) und stepAIC (MASS package)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Beispiel Vorwärtsselektion mittels AIC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3" name="Google Shape;6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75" y="1830975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733" y="1830975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375" y="3488950"/>
            <a:ext cx="4181200" cy="1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 txBox="1"/>
          <p:nvPr/>
        </p:nvSpPr>
        <p:spPr>
          <a:xfrm>
            <a:off x="388350" y="257850"/>
            <a:ext cx="7514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Ridge Regression</a:t>
            </a:r>
            <a:endParaRPr b="1" sz="2000"/>
          </a:p>
        </p:txBody>
      </p:sp>
      <p:sp>
        <p:nvSpPr>
          <p:cNvPr id="641" name="Google Shape;641;p68"/>
          <p:cNvSpPr txBox="1"/>
          <p:nvPr/>
        </p:nvSpPr>
        <p:spPr>
          <a:xfrm>
            <a:off x="388350" y="944450"/>
            <a:ext cx="8367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Nebenbedingung: beschränke die Grösse der Koeffizienten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2" name="Google Shape;642;p68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8"/>
          <p:cNvSpPr txBox="1"/>
          <p:nvPr/>
        </p:nvSpPr>
        <p:spPr>
          <a:xfrm>
            <a:off x="2429775" y="2420825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RSS(𝛽)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4" name="Google Shape;644;p68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45" name="Google Shape;6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8"/>
          <p:cNvSpPr txBox="1"/>
          <p:nvPr/>
        </p:nvSpPr>
        <p:spPr>
          <a:xfrm>
            <a:off x="476450" y="2951725"/>
            <a:ext cx="8367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Optimierungsproblem: </a:t>
            </a:r>
            <a:endParaRPr sz="1800"/>
          </a:p>
        </p:txBody>
      </p:sp>
      <p:pic>
        <p:nvPicPr>
          <p:cNvPr id="647" name="Google Shape;6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 txBox="1"/>
          <p:nvPr/>
        </p:nvSpPr>
        <p:spPr>
          <a:xfrm>
            <a:off x="5088425" y="1873475"/>
            <a:ext cx="172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“</a:t>
            </a:r>
            <a:r>
              <a:rPr lang="en" sz="2100">
                <a:solidFill>
                  <a:schemeClr val="dk1"/>
                </a:solidFill>
              </a:rPr>
              <a:t>L2-Norm”</a:t>
            </a:r>
            <a:endParaRPr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9"/>
          <p:cNvSpPr txBox="1"/>
          <p:nvPr/>
        </p:nvSpPr>
        <p:spPr>
          <a:xfrm>
            <a:off x="388350" y="257850"/>
            <a:ext cx="7514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Ridge Regression</a:t>
            </a:r>
            <a:endParaRPr b="1" sz="2000"/>
          </a:p>
        </p:txBody>
      </p:sp>
      <p:sp>
        <p:nvSpPr>
          <p:cNvPr id="654" name="Google Shape;654;p69"/>
          <p:cNvSpPr txBox="1"/>
          <p:nvPr/>
        </p:nvSpPr>
        <p:spPr>
          <a:xfrm>
            <a:off x="663700" y="856325"/>
            <a:ext cx="66495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Geometrische Anschauung: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655" name="Google Shape;655;p69"/>
          <p:cNvGrpSpPr/>
          <p:nvPr/>
        </p:nvGrpSpPr>
        <p:grpSpPr>
          <a:xfrm>
            <a:off x="461677" y="1936679"/>
            <a:ext cx="4351540" cy="3206880"/>
            <a:chOff x="461650" y="2420825"/>
            <a:chExt cx="3224796" cy="2469300"/>
          </a:xfrm>
        </p:grpSpPr>
        <p:pic>
          <p:nvPicPr>
            <p:cNvPr id="656" name="Google Shape;656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650" y="2525575"/>
              <a:ext cx="3224796" cy="2364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9"/>
            <p:cNvCxnSpPr/>
            <p:nvPr/>
          </p:nvCxnSpPr>
          <p:spPr>
            <a:xfrm flipH="1">
              <a:off x="2057275" y="2821025"/>
              <a:ext cx="429300" cy="435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58" name="Google Shape;658;p69"/>
            <p:cNvSpPr txBox="1"/>
            <p:nvPr/>
          </p:nvSpPr>
          <p:spPr>
            <a:xfrm>
              <a:off x="2429775" y="2420825"/>
              <a:ext cx="8394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  <p:sp>
        <p:nvSpPr>
          <p:cNvPr id="659" name="Google Shape;659;p69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0" name="Google Shape;660;p69"/>
          <p:cNvSpPr txBox="1"/>
          <p:nvPr/>
        </p:nvSpPr>
        <p:spPr>
          <a:xfrm>
            <a:off x="5120550" y="2327675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Char char="●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661" name="Google Shape;66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400" y="673175"/>
            <a:ext cx="3533775" cy="10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/>
        </p:nvSpPr>
        <p:spPr>
          <a:xfrm>
            <a:off x="388350" y="2286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Ridge Regression - L2 Penalization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67" name="Google Shape;667;p70"/>
          <p:cNvSpPr txBox="1"/>
          <p:nvPr/>
        </p:nvSpPr>
        <p:spPr>
          <a:xfrm>
            <a:off x="388350" y="784925"/>
            <a:ext cx="836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Nebenbedingung als Penalty (“Lagrange Multiplikator”)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Alternative (äquivalente) Formulierung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8" name="Google Shape;668;p70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0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0" name="Google Shape;670;p70"/>
          <p:cNvSpPr txBox="1"/>
          <p:nvPr/>
        </p:nvSpPr>
        <p:spPr>
          <a:xfrm>
            <a:off x="388350" y="3727625"/>
            <a:ext cx="799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Zweiter Term wird Regularisierungs- oder Strafterm genannt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Lambda: Tuning-Parameter</a:t>
            </a:r>
            <a:endParaRPr sz="1800"/>
          </a:p>
        </p:txBody>
      </p:sp>
      <p:pic>
        <p:nvPicPr>
          <p:cNvPr id="671" name="Google Shape;6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88" y="1806900"/>
            <a:ext cx="7411124" cy="15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0"/>
          <p:cNvSpPr txBox="1"/>
          <p:nvPr/>
        </p:nvSpPr>
        <p:spPr>
          <a:xfrm>
            <a:off x="4572000" y="3032813"/>
            <a:ext cx="181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Goodness-of-Fit</a:t>
            </a:r>
            <a:endParaRPr sz="1600"/>
          </a:p>
        </p:txBody>
      </p:sp>
      <p:sp>
        <p:nvSpPr>
          <p:cNvPr id="673" name="Google Shape;673;p70"/>
          <p:cNvSpPr txBox="1"/>
          <p:nvPr/>
        </p:nvSpPr>
        <p:spPr>
          <a:xfrm>
            <a:off x="6519425" y="3032825"/>
            <a:ext cx="181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Modellkomplexität</a:t>
            </a:r>
            <a:endParaRPr sz="1600"/>
          </a:p>
        </p:txBody>
      </p:sp>
      <p:sp>
        <p:nvSpPr>
          <p:cNvPr id="674" name="Google Shape;674;p70"/>
          <p:cNvSpPr/>
          <p:nvPr/>
        </p:nvSpPr>
        <p:spPr>
          <a:xfrm rot="-5400000">
            <a:off x="5247994" y="2410325"/>
            <a:ext cx="211800" cy="1033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675" name="Google Shape;675;p70"/>
          <p:cNvSpPr/>
          <p:nvPr/>
        </p:nvSpPr>
        <p:spPr>
          <a:xfrm rot="-5400000">
            <a:off x="7272769" y="2410325"/>
            <a:ext cx="211800" cy="1033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1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Wahl des Tuning-Parameters (Modellselektion)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81" name="Google Shape;681;p71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1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0&lt;\lambda_1&lt;\lambda_2&lt;\ldots&lt;\lambda_K&lt;\infty" id="683" name="Google Shape;683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24" y="1783975"/>
            <a:ext cx="6732326" cy="5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1"/>
          <p:cNvSpPr txBox="1"/>
          <p:nvPr/>
        </p:nvSpPr>
        <p:spPr>
          <a:xfrm>
            <a:off x="467600" y="1003675"/>
            <a:ext cx="7389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Berechne den Ridge-Schätzer für eine Sequenz von Lambda’s (“äquivalent zu der Sequenz von Subgruppen”)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5" name="Google Shape;685;p71"/>
          <p:cNvSpPr txBox="1"/>
          <p:nvPr/>
        </p:nvSpPr>
        <p:spPr>
          <a:xfrm>
            <a:off x="467600" y="2482000"/>
            <a:ext cx="7605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Kreuzvalidierung zur Ermittlung eines optimalen Lambda (oder Informationskriteriums)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Glmnet package für Ridge Regression in 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Funktion glmnet: berechnet Ridge-Schätzer für eine Sequenz von Lambdas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Funktion cv.glmnet: Optimales lambda mittels Kreuzvalidierung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/>
          <p:nvPr/>
        </p:nvSpPr>
        <p:spPr>
          <a:xfrm>
            <a:off x="343025" y="2181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Ridge Regression - Dummy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91" name="Google Shape;691;p72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2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3" name="Google Shape;693;p72"/>
          <p:cNvSpPr txBox="1"/>
          <p:nvPr/>
        </p:nvSpPr>
        <p:spPr>
          <a:xfrm>
            <a:off x="5427650" y="928125"/>
            <a:ext cx="3137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Wichtig: wähle alpha = 0 für Ridge Regression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Sogenannter “Trace plot”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Für steigendes Lambda werden die Koeffizienten zum Nullpunkt geschrumpft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Erster Koeffizient ist der wichtigste (wie erwartet!)</a:t>
            </a:r>
            <a:endParaRPr sz="1600"/>
          </a:p>
        </p:txBody>
      </p:sp>
      <p:pic>
        <p:nvPicPr>
          <p:cNvPr id="694" name="Google Shape;6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811075"/>
            <a:ext cx="4888550" cy="428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3"/>
          <p:cNvSpPr txBox="1"/>
          <p:nvPr/>
        </p:nvSpPr>
        <p:spPr>
          <a:xfrm>
            <a:off x="380750" y="188650"/>
            <a:ext cx="85128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Ridge Regression - Dummy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700" name="Google Shape;700;p73"/>
          <p:cNvSpPr txBox="1"/>
          <p:nvPr/>
        </p:nvSpPr>
        <p:spPr>
          <a:xfrm>
            <a:off x="4701725" y="282102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 txBox="1"/>
          <p:nvPr/>
        </p:nvSpPr>
        <p:spPr>
          <a:xfrm>
            <a:off x="1951075" y="4550100"/>
            <a:ext cx="8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2" name="Google Shape;702;p73"/>
          <p:cNvSpPr txBox="1"/>
          <p:nvPr/>
        </p:nvSpPr>
        <p:spPr>
          <a:xfrm>
            <a:off x="5217500" y="844225"/>
            <a:ext cx="392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Kreuzvalidierungs Plot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Lambda.min: kleinster CV Fehler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Lambda.1se: grösstes lambda innerhalb 1 SE des kleinsten CVs</a:t>
            </a:r>
            <a:endParaRPr sz="1600"/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75" y="2415225"/>
            <a:ext cx="2225850" cy="12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000" y="3674950"/>
            <a:ext cx="2112215" cy="121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73"/>
          <p:cNvGrpSpPr/>
          <p:nvPr/>
        </p:nvGrpSpPr>
        <p:grpSpPr>
          <a:xfrm>
            <a:off x="257025" y="844225"/>
            <a:ext cx="4849476" cy="4111500"/>
            <a:chOff x="257025" y="844225"/>
            <a:chExt cx="4849476" cy="4111500"/>
          </a:xfrm>
        </p:grpSpPr>
        <p:pic>
          <p:nvPicPr>
            <p:cNvPr id="706" name="Google Shape;706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73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Weitere </a:t>
            </a:r>
            <a:r>
              <a:rPr lang="en"/>
              <a:t>Eigenschaften von Ridge Regression</a:t>
            </a:r>
            <a:endParaRPr/>
          </a:p>
        </p:txBody>
      </p:sp>
      <p:sp>
        <p:nvSpPr>
          <p:cNvPr id="713" name="Google Shape;71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Analytische Lösung des Optimierungsproblems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Schrumpfung in Richtung der Hauptkomponenten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Die Effektiven Freiheitsgrade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Schrumpfung und Bayesianischen Statistik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304925" y="222900"/>
            <a:ext cx="7389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Genomische Daten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Molekularbiologie:</a:t>
            </a:r>
            <a:r>
              <a:rPr lang="en" sz="2000"/>
              <a:t> von DNA zu Proteinen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00" y="10575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4633200" y="1255900"/>
            <a:ext cx="38571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Die DNA ist der Bauplan des Lebens aller Organismen</a:t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Die DNA besteht aus vielen Segmenten, sog. Genen (Mensch hat ~22’500 Gene)</a:t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Aus Genen werden mRNA Moleküle hergestellt (</a:t>
            </a:r>
            <a:r>
              <a:rPr lang="en" sz="1500" u="sng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Transkription</a:t>
            </a: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Aus mRNA Molekülen werden Proteine gebaut (</a:t>
            </a:r>
            <a:r>
              <a:rPr lang="en" sz="1500" u="sng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Translation</a:t>
            </a: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5"/>
          <p:cNvSpPr txBox="1"/>
          <p:nvPr>
            <p:ph type="title"/>
          </p:nvPr>
        </p:nvSpPr>
        <p:spPr>
          <a:xfrm>
            <a:off x="311700" y="31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-</a:t>
            </a:r>
            <a:r>
              <a:rPr lang="en"/>
              <a:t> Analytischen Lösung</a:t>
            </a:r>
            <a:endParaRPr/>
          </a:p>
        </p:txBody>
      </p:sp>
      <p:pic>
        <p:nvPicPr>
          <p:cNvPr id="719" name="Google Shape;71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350" y="1034800"/>
            <a:ext cx="3204525" cy="389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5"/>
          <p:cNvSpPr txBox="1"/>
          <p:nvPr/>
        </p:nvSpPr>
        <p:spPr>
          <a:xfrm>
            <a:off x="6236800" y="457350"/>
            <a:ext cx="23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Herleitung an Wandtafel (oder als Übung)</a:t>
            </a:r>
            <a:endParaRPr/>
          </a:p>
        </p:txBody>
      </p:sp>
      <p:pic>
        <p:nvPicPr>
          <p:cNvPr descr="\begin{align*}&#10;\hat{\beta}^{\rm Ridge}_{\lambda}&amp;=(\bf X^T \bf X+\lambda \bf I)^{-1}\bf X^T \bf y.&#10;\end{align*}" id="721" name="Google Shape;721;p7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5"/>
          <p:cNvSpPr/>
          <p:nvPr/>
        </p:nvSpPr>
        <p:spPr>
          <a:xfrm rot="-5400000">
            <a:off x="28702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23" name="Google Shape;723;p75"/>
          <p:cNvSpPr txBox="1"/>
          <p:nvPr/>
        </p:nvSpPr>
        <p:spPr>
          <a:xfrm>
            <a:off x="1830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Invertierbar auch für p&gt;n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Lambda=0: Ridge=OLS estimate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6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Schrumpfung in Richtung der </a:t>
            </a:r>
            <a:r>
              <a:rPr lang="en"/>
              <a:t>Hauptachsen</a:t>
            </a:r>
            <a:endParaRPr/>
          </a:p>
        </p:txBody>
      </p:sp>
      <p:sp>
        <p:nvSpPr>
          <p:cNvPr id="729" name="Google Shape;729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6"/>
          <p:cNvSpPr txBox="1"/>
          <p:nvPr>
            <p:ph idx="2" type="body"/>
          </p:nvPr>
        </p:nvSpPr>
        <p:spPr>
          <a:xfrm>
            <a:off x="4040800" y="929023"/>
            <a:ext cx="47916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Finde die Hauptachsen mittels der Singulärwertzerlegung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Spalten von U beschreiben die Hauptachsen (“neuen Koordinaten”)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Singulärwerte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Ridge Regression mittels Hauptachsen</a:t>
            </a:r>
            <a:endParaRPr sz="16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731" name="Google Shape;7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994600"/>
            <a:ext cx="4190975" cy="38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=UDV^T}" id="732" name="Google Shape;732;p7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800" y="1317450"/>
            <a:ext cx="187886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^{\rm Ridge}=\sum_{j=1}^{p}{\bf u}_j \frac{d_j^2}{d_j^2+\lambda}{\bf u}_j^T {\bf y}." id="733" name="Google Shape;733;p7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675" y="3167675"/>
            <a:ext cx="4097000" cy="83476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6"/>
          <p:cNvSpPr/>
          <p:nvPr/>
        </p:nvSpPr>
        <p:spPr>
          <a:xfrm>
            <a:off x="7029775" y="3088550"/>
            <a:ext cx="859500" cy="99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_1 \geq \ldots \geq d_p\geq 0" id="735" name="Google Shape;735;p7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200" y="2453642"/>
            <a:ext cx="2286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 txBox="1"/>
          <p:nvPr/>
        </p:nvSpPr>
        <p:spPr>
          <a:xfrm>
            <a:off x="4111500" y="4012650"/>
            <a:ext cx="431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Stärkste Schrumpfung in Richtung letzter Hauptachse (kleinste Varianz)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7"/>
          <p:cNvSpPr txBox="1"/>
          <p:nvPr>
            <p:ph type="title"/>
          </p:nvPr>
        </p:nvSpPr>
        <p:spPr>
          <a:xfrm>
            <a:off x="311700" y="16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42" name="Google Shape;742;p77"/>
          <p:cNvSpPr txBox="1"/>
          <p:nvPr>
            <p:ph idx="1" type="body"/>
          </p:nvPr>
        </p:nvSpPr>
        <p:spPr>
          <a:xfrm>
            <a:off x="311700" y="739850"/>
            <a:ext cx="82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Multiple Lineare Regression: p </a:t>
            </a:r>
            <a:r>
              <a:rPr lang="en" sz="1600">
                <a:solidFill>
                  <a:schemeClr val="dk1"/>
                </a:solidFill>
              </a:rPr>
              <a:t>Freiheitsgrade (DF)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Aufgrund der Nebenbedingungen sollten die “effektiven” Freiheitsgrade von Ridge kleiner sein als 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Man kann zeigen: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743" name="Google Shape;743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125" y="1824650"/>
            <a:ext cx="2461550" cy="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0" y="2755700"/>
            <a:ext cx="3928374" cy="1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7"/>
          <p:cNvSpPr txBox="1"/>
          <p:nvPr/>
        </p:nvSpPr>
        <p:spPr>
          <a:xfrm>
            <a:off x="4606950" y="2880525"/>
            <a:ext cx="29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Dummy Daten: DF≈4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 txBox="1"/>
          <p:nvPr>
            <p:ph type="title"/>
          </p:nvPr>
        </p:nvSpPr>
        <p:spPr>
          <a:xfrm>
            <a:off x="311700" y="16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 and Bayesianische Statistik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51" name="Google Shape;751;p78"/>
          <p:cNvSpPr txBox="1"/>
          <p:nvPr>
            <p:ph idx="1" type="body"/>
          </p:nvPr>
        </p:nvSpPr>
        <p:spPr>
          <a:xfrm>
            <a:off x="311700" y="931200"/>
            <a:ext cx="82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Bayesianischer Statistik sind die Daten (D) UND die Parameter (𝛽) Zufallsvariablen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Likelihood: 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A-priori-Verteilung: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Inferenz basiert auf A-posteriori-Verteilung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752" name="Google Shape;752;p7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77" y="26628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og p(\beta|D) \propto \log p(D|\beta)+\log p(\beta)" id="753" name="Google Shape;753;p7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224" y="3871625"/>
            <a:ext cx="69418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800" y="188355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700" y="2382464"/>
            <a:ext cx="703229" cy="5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9"/>
          <p:cNvSpPr txBox="1"/>
          <p:nvPr>
            <p:ph type="title"/>
          </p:nvPr>
        </p:nvSpPr>
        <p:spPr>
          <a:xfrm>
            <a:off x="311700" y="16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Y_i|X_i,\beta\sim N(X_i^T\beta,\sigma^2),\; i=1,\ldots,n" id="761" name="Google Shape;761;p7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25" y="1161563"/>
            <a:ext cx="747058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_j \sim N(0,\tau^2),\; j=1,\ldots,p" id="762" name="Google Shape;762;p7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25" y="2181813"/>
            <a:ext cx="583908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arg}\max\limits_{\beta}\;\log p(\beta|D)" id="763" name="Google Shape;763;p7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64" y="3327075"/>
            <a:ext cx="3210560" cy="7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arg}\min\limits_{\beta}\; \rm RSS(\beta)+\frac{\sigma^2}{\tau^2}\|\beta\|_2^2" id="764" name="Google Shape;764;p7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925" y="3253028"/>
            <a:ext cx="4133774" cy="79059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9"/>
          <p:cNvSpPr/>
          <p:nvPr/>
        </p:nvSpPr>
        <p:spPr>
          <a:xfrm>
            <a:off x="3773400" y="3440150"/>
            <a:ext cx="798600" cy="3252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 txBox="1"/>
          <p:nvPr/>
        </p:nvSpPr>
        <p:spPr>
          <a:xfrm>
            <a:off x="446875" y="4258775"/>
            <a:ext cx="74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A-</a:t>
            </a:r>
            <a:r>
              <a:rPr lang="en" sz="2200"/>
              <a:t>Priori-Verteilung führt zur Schrumpfung der Koeffizienten</a:t>
            </a:r>
            <a:endParaRPr sz="2200"/>
          </a:p>
        </p:txBody>
      </p:sp>
      <p:sp>
        <p:nvSpPr>
          <p:cNvPr id="767" name="Google Shape;767;p79"/>
          <p:cNvSpPr/>
          <p:nvPr/>
        </p:nvSpPr>
        <p:spPr>
          <a:xfrm>
            <a:off x="258050" y="3091875"/>
            <a:ext cx="8811000" cy="182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0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Diabetes Beispiel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73" name="Google Shape;773;p80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Beobachtungen von N=442 Patienten mit Diabetes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Y: Fortschreiten der Krankheit 1 Jahr nach Studienbeginn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X: Alter, Geschlecht, BMI, Blutdruck, Blutserum Werte und quadratische Term (P=64)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Aufgabe für den Statistiker: 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/>
              <a:t>Finde ein Modell, das den Krankheitsfortschritt (Y) vorhersagt.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/>
              <a:t>Welche Variablen sind wichtige Faktoren?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74" name="Google Shape;774;p80"/>
          <p:cNvSpPr txBox="1"/>
          <p:nvPr/>
        </p:nvSpPr>
        <p:spPr>
          <a:xfrm>
            <a:off x="7516725" y="132875"/>
            <a:ext cx="12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1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Diabetes Beispiel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80" name="Google Shape;780;p81"/>
          <p:cNvSpPr/>
          <p:nvPr/>
        </p:nvSpPr>
        <p:spPr>
          <a:xfrm>
            <a:off x="404825" y="132510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Training und Test Daten</a:t>
            </a:r>
            <a:endParaRPr sz="1100">
              <a:solidFill>
                <a:srgbClr val="0066CC"/>
              </a:solidFill>
            </a:endParaRPr>
          </a:p>
        </p:txBody>
      </p:sp>
      <p:sp>
        <p:nvSpPr>
          <p:cNvPr id="781" name="Google Shape;781;p81"/>
          <p:cNvSpPr/>
          <p:nvPr/>
        </p:nvSpPr>
        <p:spPr>
          <a:xfrm>
            <a:off x="4853400" y="132510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Vorwärts Regression mittels AIC</a:t>
            </a:r>
            <a:endParaRPr sz="1100">
              <a:solidFill>
                <a:srgbClr val="0066CC"/>
              </a:solidFill>
            </a:endParaRPr>
          </a:p>
        </p:txBody>
      </p:sp>
      <p:pic>
        <p:nvPicPr>
          <p:cNvPr id="782" name="Google Shape;7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"/>
          <p:cNvSpPr txBox="1"/>
          <p:nvPr/>
        </p:nvSpPr>
        <p:spPr>
          <a:xfrm>
            <a:off x="298775" y="213850"/>
            <a:ext cx="7389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Modellselektion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298775" y="84385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Vorwärtsselektion mittels AIC</a:t>
            </a:r>
            <a:endParaRPr sz="1100">
              <a:solidFill>
                <a:srgbClr val="0066C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0066CC"/>
              </a:solidFill>
            </a:endParaRPr>
          </a:p>
        </p:txBody>
      </p:sp>
      <p:sp>
        <p:nvSpPr>
          <p:cNvPr id="790" name="Google Shape;790;p82"/>
          <p:cNvSpPr/>
          <p:nvPr/>
        </p:nvSpPr>
        <p:spPr>
          <a:xfrm>
            <a:off x="4771175" y="84385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Selektiertes Modell</a:t>
            </a:r>
            <a:endParaRPr sz="1100">
              <a:solidFill>
                <a:srgbClr val="0066CC"/>
              </a:solidFill>
            </a:endParaRPr>
          </a:p>
        </p:txBody>
      </p:sp>
      <p:pic>
        <p:nvPicPr>
          <p:cNvPr id="791" name="Google Shape;7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324" y="1145550"/>
            <a:ext cx="4393851" cy="3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75" y="1152750"/>
            <a:ext cx="4374524" cy="299074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2"/>
          <p:cNvSpPr/>
          <p:nvPr/>
        </p:nvSpPr>
        <p:spPr>
          <a:xfrm>
            <a:off x="160575" y="4505400"/>
            <a:ext cx="8912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Generalisierung auf Test-Daten: </a:t>
            </a:r>
            <a:r>
              <a:rPr lang="en" sz="1600">
                <a:solidFill>
                  <a:srgbClr val="111111"/>
                </a:solidFill>
              </a:rPr>
              <a:t>RMSE=59.9</a:t>
            </a:r>
            <a:r>
              <a:rPr b="1" lang="en" sz="1600">
                <a:solidFill>
                  <a:srgbClr val="0066CC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(Modell mit allen p=64 Variablen: RMSE=84.5)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3"/>
          <p:cNvSpPr txBox="1"/>
          <p:nvPr/>
        </p:nvSpPr>
        <p:spPr>
          <a:xfrm>
            <a:off x="298775" y="213850"/>
            <a:ext cx="7389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Diabetes Beispiel</a:t>
            </a:r>
            <a:r>
              <a:rPr b="1" lang="en" sz="2000"/>
              <a:t> 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98775" y="84385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Ridge Regression - Trace Plot </a:t>
            </a:r>
            <a:endParaRPr sz="1100">
              <a:solidFill>
                <a:srgbClr val="0066CC"/>
              </a:solidFill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4771175" y="843850"/>
            <a:ext cx="3885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Kreuzvalidierung</a:t>
            </a:r>
            <a:endParaRPr sz="1100">
              <a:solidFill>
                <a:srgbClr val="0066CC"/>
              </a:solidFill>
            </a:endParaRPr>
          </a:p>
        </p:txBody>
      </p:sp>
      <p:sp>
        <p:nvSpPr>
          <p:cNvPr id="801" name="Google Shape;801;p83"/>
          <p:cNvSpPr/>
          <p:nvPr/>
        </p:nvSpPr>
        <p:spPr>
          <a:xfrm>
            <a:off x="160575" y="4505400"/>
            <a:ext cx="8912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Generalisierung auf Test-Daten: </a:t>
            </a:r>
            <a:r>
              <a:rPr lang="en" sz="1600">
                <a:solidFill>
                  <a:srgbClr val="111111"/>
                </a:solidFill>
              </a:rPr>
              <a:t>RMSE=62.63</a:t>
            </a:r>
            <a:r>
              <a:rPr b="1" lang="en" sz="1600">
                <a:solidFill>
                  <a:srgbClr val="0066CC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(Modell Vorwärtsregression: RMSE=59.89)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02" name="Google Shape;8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1050"/>
            <a:ext cx="3464311" cy="31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253" y="1153050"/>
            <a:ext cx="3779475" cy="24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4"/>
          <p:cNvSpPr txBox="1"/>
          <p:nvPr/>
        </p:nvSpPr>
        <p:spPr>
          <a:xfrm>
            <a:off x="1695900" y="1915450"/>
            <a:ext cx="590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NICHT VERWENDETE SLIDES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Genexpressionsdaten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7" name="Google Shape;217;p31"/>
          <p:cNvSpPr txBox="1"/>
          <p:nvPr/>
        </p:nvSpPr>
        <p:spPr>
          <a:xfrm>
            <a:off x="304925" y="1079200"/>
            <a:ext cx="4208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RNA Sequencing Technologie ermöglicht Expressions-Messung tausender Genen simultan (p~10’000).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Die Stichprobengrösse (z.B. Patienten) ist relative klein (n~10-100).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Können wir den Response anhand der Genexpressionsmuster vorhersagen?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31"/>
          <p:cNvGrpSpPr/>
          <p:nvPr/>
        </p:nvGrpSpPr>
        <p:grpSpPr>
          <a:xfrm>
            <a:off x="4564775" y="35300"/>
            <a:ext cx="4267900" cy="5030963"/>
            <a:chOff x="4564775" y="35300"/>
            <a:chExt cx="4267900" cy="5030963"/>
          </a:xfrm>
        </p:grpSpPr>
        <p:pic>
          <p:nvPicPr>
            <p:cNvPr id="220" name="Google Shape;2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31"/>
            <p:cNvSpPr txBox="1"/>
            <p:nvPr/>
          </p:nvSpPr>
          <p:spPr>
            <a:xfrm>
              <a:off x="5866549" y="4666063"/>
              <a:ext cx="119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222" name="Google Shape;222;p31"/>
            <p:cNvSpPr txBox="1"/>
            <p:nvPr/>
          </p:nvSpPr>
          <p:spPr>
            <a:xfrm rot="-5400000">
              <a:off x="8060250" y="2204918"/>
              <a:ext cx="56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814" name="Google Shape;814;p85"/>
          <p:cNvSpPr txBox="1"/>
          <p:nvPr>
            <p:ph idx="1" type="body"/>
          </p:nvPr>
        </p:nvSpPr>
        <p:spPr>
          <a:xfrm>
            <a:off x="311700" y="1152475"/>
            <a:ext cx="36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liegt nahe an der Wahrheit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900" y="1156038"/>
            <a:ext cx="4883100" cy="340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9" y="2023777"/>
            <a:ext cx="2968146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75" y="3413399"/>
            <a:ext cx="3644400" cy="15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76" y="2711625"/>
            <a:ext cx="2968150" cy="59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6"/>
          <p:cNvSpPr txBox="1"/>
          <p:nvPr>
            <p:ph type="title"/>
          </p:nvPr>
        </p:nvSpPr>
        <p:spPr>
          <a:xfrm>
            <a:off x="311700" y="1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sp>
        <p:nvSpPr>
          <p:cNvPr id="824" name="Google Shape;824;p86"/>
          <p:cNvSpPr txBox="1"/>
          <p:nvPr>
            <p:ph idx="1" type="body"/>
          </p:nvPr>
        </p:nvSpPr>
        <p:spPr>
          <a:xfrm>
            <a:off x="260250" y="799250"/>
            <a:ext cx="36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Lineare regression auf X1, X2, X3 und X4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weicht leicht ab von der Wahrheit (blaue Linie)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0" y="1170125"/>
            <a:ext cx="4883100" cy="342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5" y="2408575"/>
            <a:ext cx="3974725" cy="7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75" y="3120000"/>
            <a:ext cx="3436700" cy="19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7"/>
          <p:cNvSpPr txBox="1"/>
          <p:nvPr/>
        </p:nvSpPr>
        <p:spPr>
          <a:xfrm>
            <a:off x="311700" y="602725"/>
            <a:ext cx="4410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Modell erfasst auch die Abweichungen vom echten Signal “Überanpassung”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Überschätzung der Regressionskoeffizienten</a:t>
            </a:r>
            <a:endParaRPr sz="1800"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33" name="Google Shape;8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50" y="724400"/>
            <a:ext cx="3952026" cy="27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7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835" name="Google Shape;83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32" y="2571750"/>
            <a:ext cx="3371694" cy="24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8"/>
          <p:cNvSpPr txBox="1"/>
          <p:nvPr/>
        </p:nvSpPr>
        <p:spPr>
          <a:xfrm>
            <a:off x="38467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 regression auf X1,...,X15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Perfekter Fit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41" name="Google Shape;841;p88"/>
          <p:cNvSpPr txBox="1"/>
          <p:nvPr>
            <p:ph idx="4294967295" type="title"/>
          </p:nvPr>
        </p:nvSpPr>
        <p:spPr>
          <a:xfrm>
            <a:off x="238400" y="1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 an die Daten “Overfitting”</a:t>
            </a:r>
            <a:endParaRPr/>
          </a:p>
        </p:txBody>
      </p:sp>
      <p:pic>
        <p:nvPicPr>
          <p:cNvPr id="842" name="Google Shape;8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5" y="2008875"/>
            <a:ext cx="4021501" cy="26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600" y="1898925"/>
            <a:ext cx="2670175" cy="3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8"/>
          <p:cNvSpPr txBox="1"/>
          <p:nvPr/>
        </p:nvSpPr>
        <p:spPr>
          <a:xfrm>
            <a:off x="5094825" y="664100"/>
            <a:ext cx="41676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 residual degrees of freedom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Koeffizienten nicht definiert wegen Singularitäten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9"/>
          <p:cNvSpPr txBox="1"/>
          <p:nvPr/>
        </p:nvSpPr>
        <p:spPr>
          <a:xfrm>
            <a:off x="296900" y="565700"/>
            <a:ext cx="7695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Wenn p&gt;N dann ist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Mit anderen Worten: der Kleinste Quadrate Schätzer ist nicht definiert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Linearen Algebra: M invertierbar ⇔ det(M)≠0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50" name="Google Shape;850;p89"/>
          <p:cNvSpPr txBox="1"/>
          <p:nvPr>
            <p:ph idx="4294967295" type="title"/>
          </p:nvPr>
        </p:nvSpPr>
        <p:spPr>
          <a:xfrm>
            <a:off x="208775" y="1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Singularität</a:t>
            </a:r>
            <a:endParaRPr/>
          </a:p>
        </p:txBody>
      </p:sp>
      <p:pic>
        <p:nvPicPr>
          <p:cNvPr descr="{\bf X}^T {\bf X}" id="851" name="Google Shape;851;p8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036300"/>
            <a:ext cx="838974" cy="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9"/>
          <p:cNvSpPr txBox="1"/>
          <p:nvPr/>
        </p:nvSpPr>
        <p:spPr>
          <a:xfrm>
            <a:off x="3830175" y="1036288"/>
            <a:ext cx="42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ist singulär (nicht invertierbar)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3" name="Google Shape;85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50" y="2656100"/>
            <a:ext cx="2765250" cy="1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0"/>
          <p:cNvSpPr txBox="1"/>
          <p:nvPr/>
        </p:nvSpPr>
        <p:spPr>
          <a:xfrm>
            <a:off x="393300" y="16735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Kollinearität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pic>
        <p:nvPicPr>
          <p:cNvPr id="859" name="Google Shape;8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950" y="2127825"/>
            <a:ext cx="3329926" cy="28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0"/>
          <p:cNvSpPr txBox="1"/>
          <p:nvPr/>
        </p:nvSpPr>
        <p:spPr>
          <a:xfrm>
            <a:off x="352150" y="798725"/>
            <a:ext cx="78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Kollinearität: zwei oder mehr erklärende Variablen die eine starke Korrelation aufweisen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Viele Variablen (p gross) →  Kollinearität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Schätzung der Regressionskoeffizienten instabil und Aussagen zur </a:t>
            </a:r>
            <a:r>
              <a:rPr lang="en">
                <a:uFill>
                  <a:noFill/>
                </a:uFill>
                <a:hlinkClick r:id="rId4"/>
              </a:rPr>
              <a:t>Schätzung</a:t>
            </a:r>
            <a:r>
              <a:rPr lang="en"/>
              <a:t> der Regressionskoeffizienten zunehmend ungenau</a:t>
            </a:r>
            <a:endParaRPr/>
          </a:p>
        </p:txBody>
      </p:sp>
      <p:pic>
        <p:nvPicPr>
          <p:cNvPr id="861" name="Google Shape;86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2571750"/>
            <a:ext cx="4673700" cy="2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0"/>
          <p:cNvSpPr txBox="1"/>
          <p:nvPr/>
        </p:nvSpPr>
        <p:spPr>
          <a:xfrm>
            <a:off x="5185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Keine Kollinearität</a:t>
            </a:r>
            <a:endParaRPr/>
          </a:p>
        </p:txBody>
      </p:sp>
      <p:sp>
        <p:nvSpPr>
          <p:cNvPr id="863" name="Google Shape;863;p90"/>
          <p:cNvSpPr txBox="1"/>
          <p:nvPr/>
        </p:nvSpPr>
        <p:spPr>
          <a:xfrm>
            <a:off x="2852700" y="2371650"/>
            <a:ext cx="169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Starke Kollinearität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1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Linear regression - 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869" name="Google Shape;8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1"/>
          <p:cNvSpPr txBox="1"/>
          <p:nvPr/>
        </p:nvSpPr>
        <p:spPr>
          <a:xfrm>
            <a:off x="5373425" y="396827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den Spaltenraum der Matrix X.</a:t>
            </a:r>
            <a:endParaRPr/>
          </a:p>
        </p:txBody>
      </p:sp>
      <p:pic>
        <p:nvPicPr>
          <p:cNvPr id="871" name="Google Shape;87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5" y="2111400"/>
            <a:ext cx="3085150" cy="156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{y}}=(y_1,\ldots,y_n)" id="872" name="Google Shape;872;p9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77" y="159722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873" name="Google Shape;873;p9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74" y="1252350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1"/>
          <p:cNvSpPr txBox="1"/>
          <p:nvPr/>
        </p:nvSpPr>
        <p:spPr>
          <a:xfrm>
            <a:off x="600175" y="396827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91"/>
          <p:cNvSpPr txBox="1"/>
          <p:nvPr/>
        </p:nvSpPr>
        <p:spPr>
          <a:xfrm>
            <a:off x="430725" y="3968275"/>
            <a:ext cx="40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yhat ist die orthogonale Projektion von y auf die Gerade definiert durch den Vektor x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2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Caret package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b="1"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Subtitle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881" name="Google Shape;881;p92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https://topepo.github.io/caret/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And REgression Training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3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887" name="Google Shape;887;p93"/>
          <p:cNvSpPr txBox="1"/>
          <p:nvPr/>
        </p:nvSpPr>
        <p:spPr>
          <a:xfrm>
            <a:off x="397125" y="1325100"/>
            <a:ext cx="834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Diabetes data from lars package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Riboflavin data from hdi package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Drug resistance data: caret package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Sonar data: caret package, classification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Lymphoma data (survival)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https://web.stanford.edu/~hastie/StatLearnSparsity/data.html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type="title"/>
          </p:nvPr>
        </p:nvSpPr>
        <p:spPr>
          <a:xfrm>
            <a:off x="388325" y="132125"/>
            <a:ext cx="81522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high-dimensional statistics? What is the Lasso?</a:t>
            </a:r>
            <a:endParaRPr i="1" sz="1100"/>
          </a:p>
        </p:txBody>
      </p:sp>
      <p:sp>
        <p:nvSpPr>
          <p:cNvPr id="893" name="Google Shape;893;p94"/>
          <p:cNvSpPr txBox="1"/>
          <p:nvPr>
            <p:ph idx="1" type="body"/>
          </p:nvPr>
        </p:nvSpPr>
        <p:spPr>
          <a:xfrm>
            <a:off x="388328" y="857249"/>
            <a:ext cx="8469900" cy="3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High-dimensional statistics deals with statistical inference when</a:t>
            </a:r>
            <a:endParaRPr sz="1100"/>
          </a:p>
          <a:p>
            <a:pPr indent="-209550" lvl="1" marL="571500" rtl="0" algn="l"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○"/>
            </a:pPr>
            <a:r>
              <a:rPr lang="en" sz="1100">
                <a:solidFill>
                  <a:srgbClr val="FF0000"/>
                </a:solidFill>
              </a:rPr>
              <a:t>number of parameters </a:t>
            </a:r>
            <a:r>
              <a:rPr b="1" lang="en" sz="1100">
                <a:solidFill>
                  <a:srgbClr val="FF0000"/>
                </a:solidFill>
              </a:rPr>
              <a:t>p</a:t>
            </a:r>
            <a:r>
              <a:rPr lang="en" sz="1100">
                <a:solidFill>
                  <a:srgbClr val="FF0000"/>
                </a:solidFill>
              </a:rPr>
              <a:t> is larger than the sample size </a:t>
            </a:r>
            <a:r>
              <a:rPr b="1" lang="en" sz="1100">
                <a:solidFill>
                  <a:srgbClr val="FF0000"/>
                </a:solidFill>
              </a:rPr>
              <a:t>n (“p&gt;&gt;n”)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Multivariate linear regression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n x 1 response variable </a:t>
            </a:r>
            <a:r>
              <a:rPr b="1" i="1" lang="en" sz="1100"/>
              <a:t>Y</a:t>
            </a:r>
            <a:r>
              <a:rPr lang="en" sz="1100"/>
              <a:t>,</a:t>
            </a:r>
            <a:r>
              <a:rPr b="1" i="1" lang="en" sz="1100"/>
              <a:t> </a:t>
            </a:r>
            <a:r>
              <a:rPr lang="en" sz="1100"/>
              <a:t>n x p covariate matrix </a:t>
            </a:r>
            <a:r>
              <a:rPr b="1" i="1" lang="en" sz="1100"/>
              <a:t>X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Least squares: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Generalization error (“overfitting”) of OLS increases with p </a:t>
            </a:r>
            <a:endParaRPr sz="1100"/>
          </a:p>
          <a:p>
            <a:pPr indent="-209550" lvl="1" marL="5715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100"/>
              <a:t>OLS works only if p &lt; n</a:t>
            </a:r>
            <a:endParaRPr sz="1100"/>
          </a:p>
          <a:p>
            <a:pPr indent="-20955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100"/>
              <a:t>Lasso regression </a:t>
            </a:r>
            <a:endParaRPr sz="1100"/>
          </a:p>
          <a:p>
            <a:pPr indent="-114300" lvl="0" marL="2159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100"/>
          </a:p>
        </p:txBody>
      </p:sp>
      <p:pic>
        <p:nvPicPr>
          <p:cNvPr id="894" name="Google Shape;89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295" y="2251594"/>
            <a:ext cx="2128837" cy="471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94"/>
          <p:cNvGrpSpPr/>
          <p:nvPr/>
        </p:nvGrpSpPr>
        <p:grpSpPr>
          <a:xfrm>
            <a:off x="0" y="3100633"/>
            <a:ext cx="9100725" cy="2075240"/>
            <a:chOff x="0" y="4134177"/>
            <a:chExt cx="12134300" cy="2766987"/>
          </a:xfrm>
        </p:grpSpPr>
        <p:grpSp>
          <p:nvGrpSpPr>
            <p:cNvPr id="896" name="Google Shape;896;p94"/>
            <p:cNvGrpSpPr/>
            <p:nvPr/>
          </p:nvGrpSpPr>
          <p:grpSpPr>
            <a:xfrm>
              <a:off x="2133600" y="5239752"/>
              <a:ext cx="5400675" cy="981075"/>
              <a:chOff x="2133600" y="5239752"/>
              <a:chExt cx="5400675" cy="981075"/>
            </a:xfrm>
          </p:grpSpPr>
          <p:pic>
            <p:nvPicPr>
              <p:cNvPr id="897" name="Google Shape;897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81400" y="5239752"/>
                <a:ext cx="3952875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8" name="Google Shape;898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33600" y="5347908"/>
                <a:ext cx="1543050" cy="6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9" name="Google Shape;899;p94"/>
            <p:cNvSpPr txBox="1"/>
            <p:nvPr/>
          </p:nvSpPr>
          <p:spPr>
            <a:xfrm>
              <a:off x="6312268" y="6273400"/>
              <a:ext cx="15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L1 penalty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4"/>
            <p:cNvSpPr txBox="1"/>
            <p:nvPr/>
          </p:nvSpPr>
          <p:spPr>
            <a:xfrm>
              <a:off x="4540458" y="6193164"/>
              <a:ext cx="177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Residual sum of squares</a:t>
              </a:r>
              <a:endParaRPr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4"/>
            <p:cNvSpPr/>
            <p:nvPr/>
          </p:nvSpPr>
          <p:spPr>
            <a:xfrm rot="-5400000">
              <a:off x="5205535" y="5673477"/>
              <a:ext cx="353400" cy="7413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4"/>
            <p:cNvSpPr/>
            <p:nvPr/>
          </p:nvSpPr>
          <p:spPr>
            <a:xfrm rot="-5400000">
              <a:off x="6624069" y="5927802"/>
              <a:ext cx="307500" cy="383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4"/>
            <p:cNvSpPr txBox="1"/>
            <p:nvPr/>
          </p:nvSpPr>
          <p:spPr>
            <a:xfrm>
              <a:off x="8019500" y="4134177"/>
              <a:ext cx="4114800" cy="27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27000" lvl="0" marL="215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 regularized regression “p&gt;&gt;n”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MAP under Laplace prior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Shrinkage &amp; Variable selection simultaneously 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Convex optimization (very fast)</a:t>
              </a:r>
              <a:endParaRPr sz="1100"/>
            </a:p>
            <a:p>
              <a:pPr indent="-215900" lvl="0" marL="215900" marR="0" rtl="0" algn="l"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Very popular (~40’000 citations)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4"/>
            <p:cNvSpPr/>
            <p:nvPr/>
          </p:nvSpPr>
          <p:spPr>
            <a:xfrm>
              <a:off x="0" y="6584400"/>
              <a:ext cx="562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Lasso=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east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bsolute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hrinkage and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election </a:t>
              </a:r>
              <a:r>
                <a:rPr b="1"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perator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Finanzreihen (</a:t>
            </a:r>
            <a:r>
              <a:rPr b="1" lang="en" sz="2000">
                <a:solidFill>
                  <a:schemeClr val="dk1"/>
                </a:solidFill>
              </a:rPr>
              <a:t>Financial time series)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00" y="222900"/>
            <a:ext cx="3631801" cy="21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123775" y="1154700"/>
            <a:ext cx="3702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Modellierung von Aktienkursen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VAR(d) Modell für p Aktien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descr="&#10;&#10;X_1^t&amp;=\alpha_1+\beta_{11}X^{t-1}_1+\ldots+\beta_{1d}X_1^{t-d}+\epsilon_{1t}&#10;" id="231" name="Google Shape;231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75" y="1961850"/>
            <a:ext cx="3341526" cy="24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X_p^t=\alpha_p+\beta_{p1}X^{t-1}_1+\ldots+\beta_{pd}X_p^{t-d}+\epsilon_{pt}" id="232" name="Google Shape;232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75" y="2658400"/>
            <a:ext cx="3341524" cy="25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 rot="5400000">
            <a:off x="657800" y="2226850"/>
            <a:ext cx="42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...</a:t>
            </a:r>
            <a:endParaRPr b="1" sz="1700"/>
          </a:p>
        </p:txBody>
      </p:sp>
      <p:sp>
        <p:nvSpPr>
          <p:cNvPr id="234" name="Google Shape;234;p32"/>
          <p:cNvSpPr txBox="1"/>
          <p:nvPr/>
        </p:nvSpPr>
        <p:spPr>
          <a:xfrm rot="5400000">
            <a:off x="2626650" y="2283300"/>
            <a:ext cx="42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...</a:t>
            </a:r>
            <a:endParaRPr b="1" sz="1700"/>
          </a:p>
        </p:txBody>
      </p:sp>
      <p:sp>
        <p:nvSpPr>
          <p:cNvPr id="235" name="Google Shape;235;p32"/>
          <p:cNvSpPr txBox="1"/>
          <p:nvPr/>
        </p:nvSpPr>
        <p:spPr>
          <a:xfrm>
            <a:off x="268900" y="3142500"/>
            <a:ext cx="502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Grosse Anzahl Modellparameter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Vorhersage der Aktienkurse?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Was sagen uns die geschätzten Modellparameter?  </a:t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 rot="-5400000">
            <a:off x="4708200" y="941875"/>
            <a:ext cx="1015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stock prices</a:t>
            </a:r>
            <a:endParaRPr sz="1000"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775" y="2239000"/>
            <a:ext cx="2650050" cy="27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 rot="-5400000">
            <a:off x="4725525" y="3455513"/>
            <a:ext cx="1592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realized variances (RV)</a:t>
            </a:r>
            <a:endParaRPr sz="1000"/>
          </a:p>
        </p:txBody>
      </p:sp>
      <p:pic>
        <p:nvPicPr>
          <p:cNvPr descr="d \times p^2" id="239" name="Google Shape;239;p3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650" y="3196200"/>
            <a:ext cx="721950" cy="3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5"/>
          <p:cNvSpPr txBox="1"/>
          <p:nvPr>
            <p:ph type="title"/>
          </p:nvPr>
        </p:nvSpPr>
        <p:spPr>
          <a:xfrm>
            <a:off x="388328" y="124705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Lasso Regression</a:t>
            </a:r>
            <a:endParaRPr sz="1100"/>
          </a:p>
        </p:txBody>
      </p:sp>
      <p:sp>
        <p:nvSpPr>
          <p:cNvPr id="910" name="Google Shape;910;p95"/>
          <p:cNvSpPr txBox="1"/>
          <p:nvPr>
            <p:ph idx="1" type="body"/>
          </p:nvPr>
        </p:nvSpPr>
        <p:spPr>
          <a:xfrm>
            <a:off x="337053" y="536849"/>
            <a:ext cx="8469900" cy="384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9" r="0" t="-1779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 </a:t>
            </a:r>
            <a:endParaRPr sz="1100"/>
          </a:p>
        </p:txBody>
      </p:sp>
      <p:pic>
        <p:nvPicPr>
          <p:cNvPr id="911" name="Google Shape;91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" y="1347488"/>
            <a:ext cx="368617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38" y="1269943"/>
            <a:ext cx="3671888" cy="352186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5"/>
          <p:cNvSpPr txBox="1"/>
          <p:nvPr/>
        </p:nvSpPr>
        <p:spPr>
          <a:xfrm>
            <a:off x="65024" y="4753900"/>
            <a:ext cx="221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65FB"/>
                </a:solidFill>
                <a:latin typeface="Arial"/>
                <a:ea typeface="Arial"/>
                <a:cs typeface="Arial"/>
                <a:sym typeface="Arial"/>
              </a:rPr>
              <a:t>Blue: Y~X1 “oracle”</a:t>
            </a:r>
            <a:endParaRPr sz="1500">
              <a:solidFill>
                <a:srgbClr val="336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95"/>
          <p:cNvSpPr txBox="1"/>
          <p:nvPr/>
        </p:nvSpPr>
        <p:spPr>
          <a:xfrm>
            <a:off x="1908471" y="4771275"/>
            <a:ext cx="212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Red: Y~X1+...+X40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5"/>
          <p:cNvSpPr txBox="1"/>
          <p:nvPr/>
        </p:nvSpPr>
        <p:spPr>
          <a:xfrm>
            <a:off x="3699004" y="4771275"/>
            <a:ext cx="174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Green: Lasso</a:t>
            </a:r>
            <a:endParaRPr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95"/>
          <p:cNvSpPr txBox="1"/>
          <p:nvPr/>
        </p:nvSpPr>
        <p:spPr>
          <a:xfrm>
            <a:off x="6515100" y="42291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95"/>
          <p:cNvGrpSpPr/>
          <p:nvPr/>
        </p:nvGrpSpPr>
        <p:grpSpPr>
          <a:xfrm>
            <a:off x="4470474" y="1257300"/>
            <a:ext cx="3955124" cy="3771153"/>
            <a:chOff x="5960632" y="1676400"/>
            <a:chExt cx="5273498" cy="5028204"/>
          </a:xfrm>
        </p:grpSpPr>
        <p:grpSp>
          <p:nvGrpSpPr>
            <p:cNvPr id="918" name="Google Shape;918;p95"/>
            <p:cNvGrpSpPr/>
            <p:nvPr/>
          </p:nvGrpSpPr>
          <p:grpSpPr>
            <a:xfrm>
              <a:off x="5960632" y="1676400"/>
              <a:ext cx="5273498" cy="5028204"/>
              <a:chOff x="5960632" y="1676400"/>
              <a:chExt cx="5273498" cy="5028204"/>
            </a:xfrm>
          </p:grpSpPr>
          <p:grpSp>
            <p:nvGrpSpPr>
              <p:cNvPr id="919" name="Google Shape;919;p95"/>
              <p:cNvGrpSpPr/>
              <p:nvPr/>
            </p:nvGrpSpPr>
            <p:grpSpPr>
              <a:xfrm>
                <a:off x="5960632" y="1676400"/>
                <a:ext cx="5273498" cy="5028204"/>
                <a:chOff x="5960632" y="1676400"/>
                <a:chExt cx="5273498" cy="5028204"/>
              </a:xfrm>
            </p:grpSpPr>
            <p:pic>
              <p:nvPicPr>
                <p:cNvPr id="920" name="Google Shape;920;p9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960632" y="1676400"/>
                  <a:ext cx="5273498" cy="44538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21" name="Google Shape;921;p95"/>
                <p:cNvGrpSpPr/>
                <p:nvPr/>
              </p:nvGrpSpPr>
              <p:grpSpPr>
                <a:xfrm>
                  <a:off x="6898007" y="6013927"/>
                  <a:ext cx="3802075" cy="690677"/>
                  <a:chOff x="2133600" y="5239752"/>
                  <a:chExt cx="5400675" cy="981075"/>
                </a:xfrm>
              </p:grpSpPr>
              <p:pic>
                <p:nvPicPr>
                  <p:cNvPr id="922" name="Google Shape;922;p95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581400" y="5239752"/>
                    <a:ext cx="3952875" cy="981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23" name="Google Shape;923;p9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2133600" y="5347908"/>
                    <a:ext cx="1543050" cy="628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924" name="Google Shape;924;p95"/>
              <p:cNvSpPr/>
              <p:nvPr/>
            </p:nvSpPr>
            <p:spPr>
              <a:xfrm>
                <a:off x="7391400" y="5257800"/>
                <a:ext cx="3308400" cy="70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95"/>
            <p:cNvSpPr/>
            <p:nvPr/>
          </p:nvSpPr>
          <p:spPr>
            <a:xfrm>
              <a:off x="7995231" y="5257800"/>
              <a:ext cx="1752600" cy="152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5"/>
            <p:cNvSpPr txBox="1"/>
            <p:nvPr/>
          </p:nvSpPr>
          <p:spPr>
            <a:xfrm>
              <a:off x="8407338" y="5420500"/>
              <a:ext cx="1489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6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Limiting sample sizes</a:t>
            </a:r>
            <a:endParaRPr/>
          </a:p>
        </p:txBody>
      </p:sp>
      <p:pic>
        <p:nvPicPr>
          <p:cNvPr id="932" name="Google Shape;9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1207125"/>
            <a:ext cx="3959725" cy="1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00" y="2665400"/>
            <a:ext cx="3745106" cy="12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Massenspektrometrie </a:t>
            </a:r>
            <a:endParaRPr/>
          </a:p>
        </p:txBody>
      </p:sp>
      <p:sp>
        <p:nvSpPr>
          <p:cNvPr id="939" name="Google Shape;939;p97"/>
          <p:cNvSpPr txBox="1"/>
          <p:nvPr>
            <p:ph idx="1" type="body"/>
          </p:nvPr>
        </p:nvSpPr>
        <p:spPr>
          <a:xfrm>
            <a:off x="311700" y="1152475"/>
            <a:ext cx="37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Intensity peaks at specific m/z  (mass over charge ratios)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p=16898 m/z sites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find m/z sites that discriminate healthy from prostate cancer patients? </a:t>
            </a:r>
            <a:endParaRPr sz="1600"/>
          </a:p>
        </p:txBody>
      </p:sp>
      <p:pic>
        <p:nvPicPr>
          <p:cNvPr id="940" name="Google Shape;9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50" y="1187724"/>
            <a:ext cx="5141950" cy="29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analysis </a:t>
            </a:r>
            <a:endParaRPr/>
          </a:p>
        </p:txBody>
      </p:sp>
      <p:sp>
        <p:nvSpPr>
          <p:cNvPr id="946" name="Google Shape;946;p98"/>
          <p:cNvSpPr txBox="1"/>
          <p:nvPr>
            <p:ph idx="1" type="body"/>
          </p:nvPr>
        </p:nvSpPr>
        <p:spPr>
          <a:xfrm>
            <a:off x="311700" y="1152475"/>
            <a:ext cx="37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Comparative Genomic Hybridization (CGH) array measuring log2 ratio of the number of copies of each gene in tumor vs normal sample.</a:t>
            </a:r>
            <a:endParaRPr sz="1600"/>
          </a:p>
        </p:txBody>
      </p:sp>
      <p:pic>
        <p:nvPicPr>
          <p:cNvPr id="947" name="Google Shape;9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900" y="1170125"/>
            <a:ext cx="4790700" cy="243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9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High-dimensional data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 expression data</a:t>
            </a:r>
            <a:endParaRPr sz="2000"/>
          </a:p>
        </p:txBody>
      </p:sp>
      <p:sp>
        <p:nvSpPr>
          <p:cNvPr id="953" name="Google Shape;953;p99"/>
          <p:cNvSpPr txBox="1"/>
          <p:nvPr/>
        </p:nvSpPr>
        <p:spPr>
          <a:xfrm>
            <a:off x="6427625" y="359825"/>
            <a:ext cx="12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AM</a:t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1270850"/>
            <a:ext cx="8683151" cy="35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0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Genexpressions daten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61" name="Google Shape;961;p100"/>
          <p:cNvSpPr txBox="1"/>
          <p:nvPr/>
        </p:nvSpPr>
        <p:spPr>
          <a:xfrm>
            <a:off x="304925" y="1079200"/>
            <a:ext cx="4208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RNA Sequencing Technologie ermöglicht Expressions-Messung tausender Genen simultan (p~10’000).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Die Stichprobengrösse (z.B. Patienten) ist relative klein (n~10-100).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</a:rPr>
              <a:t>Unterscheiden sich die Genexpressionsmuster zwischen zwei Gruppen von Patienten (z.B. mit/ohne Therapie)?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962" name="Google Shape;962;p100"/>
          <p:cNvGrpSpPr/>
          <p:nvPr/>
        </p:nvGrpSpPr>
        <p:grpSpPr>
          <a:xfrm>
            <a:off x="4398519" y="293563"/>
            <a:ext cx="4669366" cy="4610568"/>
            <a:chOff x="4455950" y="479450"/>
            <a:chExt cx="4293275" cy="4338950"/>
          </a:xfrm>
        </p:grpSpPr>
        <p:pic>
          <p:nvPicPr>
            <p:cNvPr id="963" name="Google Shape;963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55950" y="479450"/>
              <a:ext cx="4027424" cy="401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00"/>
            <p:cNvSpPr txBox="1"/>
            <p:nvPr/>
          </p:nvSpPr>
          <p:spPr>
            <a:xfrm>
              <a:off x="6429475" y="4441900"/>
              <a:ext cx="11010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965" name="Google Shape;965;p100"/>
            <p:cNvSpPr txBox="1"/>
            <p:nvPr/>
          </p:nvSpPr>
          <p:spPr>
            <a:xfrm rot="-5400000">
              <a:off x="8014825" y="2387850"/>
              <a:ext cx="11010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1"/>
          <p:cNvSpPr txBox="1"/>
          <p:nvPr/>
        </p:nvSpPr>
        <p:spPr>
          <a:xfrm>
            <a:off x="252125" y="146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Hoch-dimensional Proteindaten &amp; Signaltransduktion</a:t>
            </a:r>
            <a:endParaRPr sz="2000"/>
          </a:p>
        </p:txBody>
      </p:sp>
      <p:sp>
        <p:nvSpPr>
          <p:cNvPr id="971" name="Google Shape;971;p101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990700"/>
            <a:ext cx="4350300" cy="2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1"/>
          <p:cNvSpPr txBox="1"/>
          <p:nvPr/>
        </p:nvSpPr>
        <p:spPr>
          <a:xfrm>
            <a:off x="252125" y="559600"/>
            <a:ext cx="383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Protein Signaltransduktion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74" name="Google Shape;97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25" y="1159250"/>
            <a:ext cx="4474024" cy="28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1"/>
          <p:cNvSpPr txBox="1"/>
          <p:nvPr/>
        </p:nvSpPr>
        <p:spPr>
          <a:xfrm>
            <a:off x="4723725" y="491725"/>
            <a:ext cx="3837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Hoch-dimensionale Proteindaten in verschieden Tumortypen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6" name="Google Shape;976;p101"/>
          <p:cNvSpPr txBox="1"/>
          <p:nvPr/>
        </p:nvSpPr>
        <p:spPr>
          <a:xfrm>
            <a:off x="175275" y="4065075"/>
            <a:ext cx="9144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Modellierung von Netzwerken benötigen eine sehr grosse Anzahl von Parameters (p ist sehr gross)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Unterscheiden sich verschieden Krebsarten auf der molekularen Ebene?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Inwiefern unterscheiden sich die biologischen Signalwege (z.B. Mammakarzinom vs Ovarialkarzinom) ?</a:t>
            </a: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2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High-dimensional data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Psychological assessments</a:t>
            </a:r>
            <a:endParaRPr sz="2000"/>
          </a:p>
        </p:txBody>
      </p:sp>
      <p:sp>
        <p:nvSpPr>
          <p:cNvPr id="982" name="Google Shape;982;p102"/>
          <p:cNvSpPr txBox="1"/>
          <p:nvPr/>
        </p:nvSpPr>
        <p:spPr>
          <a:xfrm>
            <a:off x="304925" y="1079200"/>
            <a:ext cx="52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XXX</a:t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102"/>
          <p:cNvSpPr txBox="1"/>
          <p:nvPr/>
        </p:nvSpPr>
        <p:spPr>
          <a:xfrm>
            <a:off x="845675" y="8898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3"/>
          <p:cNvSpPr txBox="1"/>
          <p:nvPr>
            <p:ph type="title"/>
          </p:nvPr>
        </p:nvSpPr>
        <p:spPr>
          <a:xfrm>
            <a:off x="311700" y="11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Variablenselektion</a:t>
            </a:r>
            <a:endParaRPr/>
          </a:p>
        </p:txBody>
      </p:sp>
      <p:sp>
        <p:nvSpPr>
          <p:cNvPr id="989" name="Google Shape;989;p103"/>
          <p:cNvSpPr txBox="1"/>
          <p:nvPr>
            <p:ph idx="1" type="body"/>
          </p:nvPr>
        </p:nvSpPr>
        <p:spPr>
          <a:xfrm>
            <a:off x="185900" y="799275"/>
            <a:ext cx="5327700" cy="4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Erklärende Variablen (Features X1, X2, …)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Eine Zielgrösse (Response, Y)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Vorhersage: Können wir die Zielgrösse mittels erklärenden Variablen vorhersagen?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Variablenselektion: Welche “Features” erklären die Zielgrösse am besten?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Genexpressions Merkmale die prädiktiv für den Verlauf einer Tumorerkrankung sind?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Können wir die Phoneme “aa” und “ao” vorhersagen? Welche Frequenzen enthalten die meiste Information?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Welche Patientenmerkmale sind Risikofaktoren für einen Herzinfarkt (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Myokardinfarkt</a:t>
            </a:r>
            <a:r>
              <a:rPr lang="en" sz="1300">
                <a:solidFill>
                  <a:schemeClr val="dk1"/>
                </a:solidFill>
              </a:rPr>
              <a:t>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grpSp>
        <p:nvGrpSpPr>
          <p:cNvPr id="990" name="Google Shape;990;p103"/>
          <p:cNvGrpSpPr/>
          <p:nvPr/>
        </p:nvGrpSpPr>
        <p:grpSpPr>
          <a:xfrm>
            <a:off x="5813007" y="1375314"/>
            <a:ext cx="3149629" cy="2802718"/>
            <a:chOff x="5026425" y="923288"/>
            <a:chExt cx="3064438" cy="2235201"/>
          </a:xfrm>
        </p:grpSpPr>
        <p:sp>
          <p:nvSpPr>
            <p:cNvPr id="991" name="Google Shape;991;p103"/>
            <p:cNvSpPr txBox="1"/>
            <p:nvPr/>
          </p:nvSpPr>
          <p:spPr>
            <a:xfrm>
              <a:off x="5026425" y="1331384"/>
              <a:ext cx="8151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992" name="Google Shape;992;p103"/>
            <p:cNvGrpSpPr/>
            <p:nvPr/>
          </p:nvGrpSpPr>
          <p:grpSpPr>
            <a:xfrm>
              <a:off x="5026425" y="923288"/>
              <a:ext cx="3064438" cy="2235201"/>
              <a:chOff x="5026425" y="770888"/>
              <a:chExt cx="3064438" cy="2235201"/>
            </a:xfrm>
          </p:grpSpPr>
          <p:cxnSp>
            <p:nvCxnSpPr>
              <p:cNvPr id="993" name="Google Shape;993;p103"/>
              <p:cNvCxnSpPr/>
              <p:nvPr/>
            </p:nvCxnSpPr>
            <p:spPr>
              <a:xfrm>
                <a:off x="5528972" y="1032141"/>
                <a:ext cx="1780800" cy="88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4" name="Google Shape;994;p103"/>
              <p:cNvCxnSpPr/>
              <p:nvPr/>
            </p:nvCxnSpPr>
            <p:spPr>
              <a:xfrm>
                <a:off x="5520725" y="1401000"/>
                <a:ext cx="1794000" cy="581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5" name="Google Shape;995;p103"/>
              <p:cNvCxnSpPr/>
              <p:nvPr/>
            </p:nvCxnSpPr>
            <p:spPr>
              <a:xfrm flipH="1" rot="10800000">
                <a:off x="5480693" y="2108054"/>
                <a:ext cx="1834500" cy="15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6" name="Google Shape;996;p103"/>
              <p:cNvCxnSpPr/>
              <p:nvPr/>
            </p:nvCxnSpPr>
            <p:spPr>
              <a:xfrm flipH="1" rot="10800000">
                <a:off x="5437981" y="2244688"/>
                <a:ext cx="1872000" cy="76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7" name="Google Shape;997;p103"/>
              <p:cNvCxnSpPr/>
              <p:nvPr/>
            </p:nvCxnSpPr>
            <p:spPr>
              <a:xfrm flipH="1" rot="10800000">
                <a:off x="5480145" y="2180558"/>
                <a:ext cx="1839000" cy="459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98" name="Google Shape;998;p103"/>
              <p:cNvSpPr txBox="1"/>
              <p:nvPr/>
            </p:nvSpPr>
            <p:spPr>
              <a:xfrm>
                <a:off x="5026425" y="770888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999" name="Google Shape;999;p103"/>
              <p:cNvSpPr txBox="1"/>
              <p:nvPr/>
            </p:nvSpPr>
            <p:spPr>
              <a:xfrm>
                <a:off x="7309963" y="1893248"/>
                <a:ext cx="7809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1000" name="Google Shape;1000;p103"/>
              <p:cNvSpPr txBox="1"/>
              <p:nvPr/>
            </p:nvSpPr>
            <p:spPr>
              <a:xfrm>
                <a:off x="5026425" y="1628563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1001" name="Google Shape;1001;p103"/>
              <p:cNvCxnSpPr/>
              <p:nvPr/>
            </p:nvCxnSpPr>
            <p:spPr>
              <a:xfrm>
                <a:off x="5496275" y="1824400"/>
                <a:ext cx="1809000" cy="23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2" name="Google Shape;1002;p103"/>
              <p:cNvSpPr txBox="1"/>
              <p:nvPr/>
            </p:nvSpPr>
            <p:spPr>
              <a:xfrm rot="5400000">
                <a:off x="4932075" y="2261013"/>
                <a:ext cx="815100" cy="4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4"/>
          <p:cNvSpPr txBox="1"/>
          <p:nvPr>
            <p:ph type="title"/>
          </p:nvPr>
        </p:nvSpPr>
        <p:spPr>
          <a:xfrm>
            <a:off x="271575" y="1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Variablen Bewertung</a:t>
            </a:r>
            <a:endParaRPr/>
          </a:p>
        </p:txBody>
      </p:sp>
      <p:sp>
        <p:nvSpPr>
          <p:cNvPr id="1008" name="Google Shape;1008;p104"/>
          <p:cNvSpPr txBox="1"/>
          <p:nvPr>
            <p:ph idx="1" type="body"/>
          </p:nvPr>
        </p:nvSpPr>
        <p:spPr>
          <a:xfrm>
            <a:off x="311700" y="962100"/>
            <a:ext cx="49131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Ausgangslage: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Ein erklärende Variable X (Merkmal/Behandlung A vs B)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Viele Zielgrössen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Fragestellung: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Unterschiede in den Zielgrössen zwischen Gruppe A und B?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Beispiele: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Verändern sich die Komposition der Immunzellen im Tumorgewebe nach einer Krebstherapie (A: vor Therapie, B: nach Therapie)? Falls ja, für welche Immunzellen? 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Gibt es Gene die unterschiedlich exprimiert sind zwischen Mausstamm A vs Mausstamm B?</a:t>
            </a:r>
            <a:endParaRPr sz="1300">
              <a:solidFill>
                <a:schemeClr val="dk1"/>
              </a:solidFill>
            </a:endParaRPr>
          </a:p>
          <a:p>
            <a:pPr indent="-209550" lvl="0" marL="228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Führt ein Psychopharmaka zu einer Verbesserung negativer Symptome (gemessen mittels mehreren Tests)?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009" name="Google Shape;1009;p104"/>
          <p:cNvGrpSpPr/>
          <p:nvPr/>
        </p:nvGrpSpPr>
        <p:grpSpPr>
          <a:xfrm>
            <a:off x="5111156" y="1408658"/>
            <a:ext cx="3439855" cy="2675355"/>
            <a:chOff x="843925" y="570450"/>
            <a:chExt cx="2873250" cy="2110900"/>
          </a:xfrm>
        </p:grpSpPr>
        <p:cxnSp>
          <p:nvCxnSpPr>
            <p:cNvPr id="1010" name="Google Shape;1010;p104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1" name="Google Shape;1011;p104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2" name="Google Shape;1012;p104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3" name="Google Shape;1013;p104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4" name="Google Shape;1014;p104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5" name="Google Shape;1015;p104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16" name="Google Shape;1016;p104"/>
            <p:cNvSpPr txBox="1"/>
            <p:nvPr/>
          </p:nvSpPr>
          <p:spPr>
            <a:xfrm>
              <a:off x="843925" y="1574650"/>
              <a:ext cx="9603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1017" name="Google Shape;1017;p104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1018" name="Google Shape;1018;p104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1019" name="Google Shape;1019;p104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1020" name="Google Shape;1020;p104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304925" y="2229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Spracherkennung (Speech recognition)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5" name="Google Shape;245;p33"/>
          <p:cNvSpPr txBox="1"/>
          <p:nvPr/>
        </p:nvSpPr>
        <p:spPr>
          <a:xfrm>
            <a:off x="498675" y="3597400"/>
            <a:ext cx="6669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Erkennung von Sprachmustern anhand digitaler Aufnahmen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Phoneme “aa” (n=15) and “ao” (n=15) gemessen an p=256 verschieden Frequenzen (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Periodogram) 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Können wir Phoneme zuverlässig vorhersagen/klassifizieren? Welche Frequenzen sind wichtig? 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>
            <a:off x="304924" y="625177"/>
            <a:ext cx="5372082" cy="2972229"/>
            <a:chOff x="-101158" y="1933946"/>
            <a:chExt cx="5613460" cy="3266904"/>
          </a:xfrm>
        </p:grpSpPr>
        <p:pic>
          <p:nvPicPr>
            <p:cNvPr id="247" name="Google Shape;24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3"/>
            <p:cNvSpPr txBox="1"/>
            <p:nvPr/>
          </p:nvSpPr>
          <p:spPr>
            <a:xfrm>
              <a:off x="2266764" y="1933946"/>
              <a:ext cx="1676400" cy="43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 txBox="1"/>
            <p:nvPr/>
          </p:nvSpPr>
          <p:spPr>
            <a:xfrm>
              <a:off x="2727120" y="4828546"/>
              <a:ext cx="755700" cy="37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5"/>
          <p:cNvSpPr txBox="1"/>
          <p:nvPr/>
        </p:nvSpPr>
        <p:spPr>
          <a:xfrm>
            <a:off x="393300" y="19347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Zwei Problemstellungen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026" name="Google Shape;1026;p105"/>
          <p:cNvSpPr txBox="1"/>
          <p:nvPr/>
        </p:nvSpPr>
        <p:spPr>
          <a:xfrm>
            <a:off x="393300" y="1243700"/>
            <a:ext cx="8185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diesem Kurs behandeln wir 2 unterschiedliche Problemstellungen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Vorhersage und Variablenselektion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Variablenbewertung</a:t>
            </a:r>
            <a:endParaRPr sz="1600"/>
          </a:p>
          <a:p>
            <a:pPr indent="0" lvl="0" marL="88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6"/>
          <p:cNvSpPr txBox="1"/>
          <p:nvPr/>
        </p:nvSpPr>
        <p:spPr>
          <a:xfrm>
            <a:off x="174425" y="135625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tasks of high-dimensional statistics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032" name="Google Shape;1032;p106"/>
          <p:cNvSpPr txBox="1"/>
          <p:nvPr/>
        </p:nvSpPr>
        <p:spPr>
          <a:xfrm>
            <a:off x="93700" y="3345125"/>
            <a:ext cx="467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X, what happens to Y1, Y2, …?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Anova, lm(Yj~X)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Multiple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adjustment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Volcano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Variance shrinkage</a:t>
            </a:r>
            <a:endParaRPr/>
          </a:p>
        </p:txBody>
      </p:sp>
      <p:sp>
        <p:nvSpPr>
          <p:cNvPr id="1033" name="Google Shape;1033;p106"/>
          <p:cNvSpPr txBox="1"/>
          <p:nvPr/>
        </p:nvSpPr>
        <p:spPr>
          <a:xfrm>
            <a:off x="4174000" y="3345125"/>
            <a:ext cx="474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Xj (&amp; control for others) what happens to Y? Predict Y from X1, X2,...,Xp?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model: Y~X1+...+Xp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Challenge: Overfitting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validation / Information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Regularized regression (Lasso/Ridge penalty)</a:t>
            </a:r>
            <a:endParaRPr/>
          </a:p>
        </p:txBody>
      </p:sp>
      <p:grpSp>
        <p:nvGrpSpPr>
          <p:cNvPr id="1034" name="Google Shape;1034;p106"/>
          <p:cNvGrpSpPr/>
          <p:nvPr/>
        </p:nvGrpSpPr>
        <p:grpSpPr>
          <a:xfrm>
            <a:off x="386725" y="875250"/>
            <a:ext cx="2873250" cy="2344038"/>
            <a:chOff x="843925" y="570450"/>
            <a:chExt cx="2873250" cy="2344038"/>
          </a:xfrm>
        </p:grpSpPr>
        <p:cxnSp>
          <p:nvCxnSpPr>
            <p:cNvPr id="1035" name="Google Shape;1035;p106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6" name="Google Shape;1036;p106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7" name="Google Shape;1037;p106"/>
            <p:cNvCxnSpPr/>
            <p:nvPr/>
          </p:nvCxnSpPr>
          <p:spPr>
            <a:xfrm>
              <a:off x="1648375" y="1815850"/>
              <a:ext cx="1253700" cy="34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8" name="Google Shape;1038;p106"/>
            <p:cNvCxnSpPr/>
            <p:nvPr/>
          </p:nvCxnSpPr>
          <p:spPr>
            <a:xfrm>
              <a:off x="1638025" y="1815850"/>
              <a:ext cx="1261500" cy="388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9" name="Google Shape;1039;p106"/>
            <p:cNvCxnSpPr/>
            <p:nvPr/>
          </p:nvCxnSpPr>
          <p:spPr>
            <a:xfrm>
              <a:off x="1639075" y="1815850"/>
              <a:ext cx="1282500" cy="773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0" name="Google Shape;1040;p106"/>
            <p:cNvCxnSpPr/>
            <p:nvPr/>
          </p:nvCxnSpPr>
          <p:spPr>
            <a:xfrm>
              <a:off x="1626925" y="1796688"/>
              <a:ext cx="1287300" cy="1117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1" name="Google Shape;1041;p106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2" name="Google Shape;1042;p106"/>
            <p:cNvSpPr txBox="1"/>
            <p:nvPr/>
          </p:nvSpPr>
          <p:spPr>
            <a:xfrm>
              <a:off x="843925" y="1574650"/>
              <a:ext cx="9603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(A vs B)</a:t>
              </a:r>
              <a:endParaRPr sz="1700"/>
            </a:p>
          </p:txBody>
        </p:sp>
        <p:sp>
          <p:nvSpPr>
            <p:cNvPr id="1043" name="Google Shape;1043;p106"/>
            <p:cNvSpPr txBox="1"/>
            <p:nvPr/>
          </p:nvSpPr>
          <p:spPr>
            <a:xfrm>
              <a:off x="2873875" y="5704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Y1</a:t>
              </a:r>
              <a:endParaRPr sz="1800"/>
            </a:p>
          </p:txBody>
        </p:sp>
        <p:sp>
          <p:nvSpPr>
            <p:cNvPr id="1044" name="Google Shape;1044;p106"/>
            <p:cNvSpPr txBox="1"/>
            <p:nvPr/>
          </p:nvSpPr>
          <p:spPr>
            <a:xfrm>
              <a:off x="2895025" y="99817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Y2</a:t>
              </a:r>
              <a:endParaRPr sz="1800"/>
            </a:p>
          </p:txBody>
        </p:sp>
        <p:sp>
          <p:nvSpPr>
            <p:cNvPr id="1045" name="Google Shape;1045;p106"/>
            <p:cNvSpPr txBox="1"/>
            <p:nvPr/>
          </p:nvSpPr>
          <p:spPr>
            <a:xfrm>
              <a:off x="2902075" y="1383825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Y3</a:t>
              </a:r>
              <a:endParaRPr sz="1800"/>
            </a:p>
          </p:txBody>
        </p:sp>
        <p:sp>
          <p:nvSpPr>
            <p:cNvPr id="1046" name="Google Shape;1046;p106"/>
            <p:cNvSpPr txBox="1"/>
            <p:nvPr/>
          </p:nvSpPr>
          <p:spPr>
            <a:xfrm rot="5400000">
              <a:off x="2782850" y="2086151"/>
              <a:ext cx="7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1047" name="Google Shape;1047;p106"/>
          <p:cNvGrpSpPr/>
          <p:nvPr/>
        </p:nvGrpSpPr>
        <p:grpSpPr>
          <a:xfrm>
            <a:off x="5026425" y="803900"/>
            <a:ext cx="3132350" cy="2400425"/>
            <a:chOff x="5026425" y="803900"/>
            <a:chExt cx="3132350" cy="2400425"/>
          </a:xfrm>
        </p:grpSpPr>
        <p:sp>
          <p:nvSpPr>
            <p:cNvPr id="1048" name="Google Shape;1048;p106"/>
            <p:cNvSpPr txBox="1"/>
            <p:nvPr/>
          </p:nvSpPr>
          <p:spPr>
            <a:xfrm>
              <a:off x="5026425" y="1271750"/>
              <a:ext cx="81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X2</a:t>
              </a:r>
              <a:endParaRPr sz="1800"/>
            </a:p>
          </p:txBody>
        </p:sp>
        <p:grpSp>
          <p:nvGrpSpPr>
            <p:cNvPr id="1049" name="Google Shape;1049;p106"/>
            <p:cNvGrpSpPr/>
            <p:nvPr/>
          </p:nvGrpSpPr>
          <p:grpSpPr>
            <a:xfrm>
              <a:off x="5026425" y="803900"/>
              <a:ext cx="3132350" cy="2400425"/>
              <a:chOff x="5026425" y="651500"/>
              <a:chExt cx="3132350" cy="2400425"/>
            </a:xfrm>
          </p:grpSpPr>
          <p:cxnSp>
            <p:nvCxnSpPr>
              <p:cNvPr id="1050" name="Google Shape;1050;p106"/>
              <p:cNvCxnSpPr/>
              <p:nvPr/>
            </p:nvCxnSpPr>
            <p:spPr>
              <a:xfrm>
                <a:off x="5513850" y="927850"/>
                <a:ext cx="1822800" cy="88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1" name="Google Shape;1051;p106"/>
              <p:cNvCxnSpPr/>
              <p:nvPr/>
            </p:nvCxnSpPr>
            <p:spPr>
              <a:xfrm>
                <a:off x="5520725" y="1401000"/>
                <a:ext cx="1807500" cy="52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2" name="Google Shape;1052;p106"/>
              <p:cNvCxnSpPr/>
              <p:nvPr/>
            </p:nvCxnSpPr>
            <p:spPr>
              <a:xfrm flipH="1" rot="10800000">
                <a:off x="5480000" y="2154375"/>
                <a:ext cx="1838100" cy="12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3" name="Google Shape;1053;p106"/>
              <p:cNvCxnSpPr/>
              <p:nvPr/>
            </p:nvCxnSpPr>
            <p:spPr>
              <a:xfrm flipH="1" rot="10800000">
                <a:off x="5447175" y="2385925"/>
                <a:ext cx="1861800" cy="66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54" name="Google Shape;1054;p106"/>
              <p:cNvCxnSpPr/>
              <p:nvPr/>
            </p:nvCxnSpPr>
            <p:spPr>
              <a:xfrm flipH="1" rot="10800000">
                <a:off x="5470975" y="2288475"/>
                <a:ext cx="1833000" cy="37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55" name="Google Shape;1055;p106"/>
              <p:cNvSpPr txBox="1"/>
              <p:nvPr/>
            </p:nvSpPr>
            <p:spPr>
              <a:xfrm>
                <a:off x="5026425" y="651500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X1</a:t>
                </a:r>
                <a:endParaRPr sz="1800"/>
              </a:p>
            </p:txBody>
          </p:sp>
          <p:sp>
            <p:nvSpPr>
              <p:cNvPr id="1056" name="Google Shape;1056;p106"/>
              <p:cNvSpPr txBox="1"/>
              <p:nvPr/>
            </p:nvSpPr>
            <p:spPr>
              <a:xfrm>
                <a:off x="7377875" y="1876600"/>
                <a:ext cx="780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Y</a:t>
                </a:r>
                <a:endParaRPr sz="1500"/>
              </a:p>
            </p:txBody>
          </p:sp>
          <p:sp>
            <p:nvSpPr>
              <p:cNvPr id="1057" name="Google Shape;1057;p106"/>
              <p:cNvSpPr txBox="1"/>
              <p:nvPr/>
            </p:nvSpPr>
            <p:spPr>
              <a:xfrm>
                <a:off x="5026425" y="15870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X3</a:t>
                </a:r>
                <a:endParaRPr sz="1800"/>
              </a:p>
            </p:txBody>
          </p:sp>
          <p:cxnSp>
            <p:nvCxnSpPr>
              <p:cNvPr id="1058" name="Google Shape;1058;p106"/>
              <p:cNvCxnSpPr/>
              <p:nvPr/>
            </p:nvCxnSpPr>
            <p:spPr>
              <a:xfrm>
                <a:off x="5496275" y="1824400"/>
                <a:ext cx="1831200" cy="22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59" name="Google Shape;1059;p106"/>
              <p:cNvSpPr txBox="1"/>
              <p:nvPr/>
            </p:nvSpPr>
            <p:spPr>
              <a:xfrm rot="5400000">
                <a:off x="4925925" y="2254863"/>
                <a:ext cx="81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/>
                  <a:t>...</a:t>
                </a:r>
                <a:endParaRPr b="1" sz="1800"/>
              </a:p>
            </p:txBody>
          </p:sp>
        </p:grpSp>
      </p:grpSp>
      <p:sp>
        <p:nvSpPr>
          <p:cNvPr id="1060" name="Google Shape;1060;p106"/>
          <p:cNvSpPr txBox="1"/>
          <p:nvPr/>
        </p:nvSpPr>
        <p:spPr>
          <a:xfrm>
            <a:off x="658675" y="458025"/>
            <a:ext cx="26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assessment</a:t>
            </a:r>
            <a:endParaRPr sz="1800"/>
          </a:p>
        </p:txBody>
      </p:sp>
      <p:sp>
        <p:nvSpPr>
          <p:cNvPr id="1061" name="Google Shape;1061;p106"/>
          <p:cNvSpPr txBox="1"/>
          <p:nvPr/>
        </p:nvSpPr>
        <p:spPr>
          <a:xfrm>
            <a:off x="4938025" y="458025"/>
            <a:ext cx="36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 &amp; feature selection</a:t>
            </a:r>
            <a:endParaRPr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107"/>
          <p:cNvGrpSpPr/>
          <p:nvPr/>
        </p:nvGrpSpPr>
        <p:grpSpPr>
          <a:xfrm>
            <a:off x="3815756" y="722858"/>
            <a:ext cx="3439855" cy="2675355"/>
            <a:chOff x="843925" y="570450"/>
            <a:chExt cx="2873250" cy="2110900"/>
          </a:xfrm>
        </p:grpSpPr>
        <p:cxnSp>
          <p:nvCxnSpPr>
            <p:cNvPr id="1067" name="Google Shape;1067;p107"/>
            <p:cNvCxnSpPr/>
            <p:nvPr/>
          </p:nvCxnSpPr>
          <p:spPr>
            <a:xfrm flipH="1" rot="10800000">
              <a:off x="1628125" y="1221550"/>
              <a:ext cx="1252800" cy="594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8" name="Google Shape;1068;p107"/>
            <p:cNvCxnSpPr/>
            <p:nvPr/>
          </p:nvCxnSpPr>
          <p:spPr>
            <a:xfrm flipH="1" rot="10800000">
              <a:off x="1651825" y="1574650"/>
              <a:ext cx="1236000" cy="24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9" name="Google Shape;1069;p107"/>
            <p:cNvCxnSpPr/>
            <p:nvPr/>
          </p:nvCxnSpPr>
          <p:spPr>
            <a:xfrm>
              <a:off x="1648375" y="1815850"/>
              <a:ext cx="1251300" cy="13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0" name="Google Shape;1070;p107"/>
            <p:cNvCxnSpPr/>
            <p:nvPr/>
          </p:nvCxnSpPr>
          <p:spPr>
            <a:xfrm>
              <a:off x="1638025" y="1815850"/>
              <a:ext cx="1245600" cy="45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1" name="Google Shape;1071;p107"/>
            <p:cNvCxnSpPr/>
            <p:nvPr/>
          </p:nvCxnSpPr>
          <p:spPr>
            <a:xfrm>
              <a:off x="1639075" y="1815850"/>
              <a:ext cx="1244700" cy="865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2" name="Google Shape;1072;p107"/>
            <p:cNvCxnSpPr/>
            <p:nvPr/>
          </p:nvCxnSpPr>
          <p:spPr>
            <a:xfrm flipH="1" rot="10800000">
              <a:off x="1607725" y="812050"/>
              <a:ext cx="1237800" cy="1003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3" name="Google Shape;1073;p107"/>
            <p:cNvSpPr txBox="1"/>
            <p:nvPr/>
          </p:nvSpPr>
          <p:spPr>
            <a:xfrm>
              <a:off x="843925" y="1574650"/>
              <a:ext cx="9603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lang="en" sz="1700"/>
                <a:t>             </a:t>
              </a:r>
              <a:endParaRPr sz="1700"/>
            </a:p>
          </p:txBody>
        </p:sp>
        <p:sp>
          <p:nvSpPr>
            <p:cNvPr id="1074" name="Google Shape;1074;p107"/>
            <p:cNvSpPr txBox="1"/>
            <p:nvPr/>
          </p:nvSpPr>
          <p:spPr>
            <a:xfrm>
              <a:off x="2873875" y="570450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1</a:t>
              </a:r>
              <a:endParaRPr baseline="-25000" sz="1800"/>
            </a:p>
          </p:txBody>
        </p:sp>
        <p:sp>
          <p:nvSpPr>
            <p:cNvPr id="1075" name="Google Shape;1075;p107"/>
            <p:cNvSpPr txBox="1"/>
            <p:nvPr/>
          </p:nvSpPr>
          <p:spPr>
            <a:xfrm>
              <a:off x="2895025" y="99817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2</a:t>
              </a:r>
              <a:endParaRPr baseline="-25000" sz="1800"/>
            </a:p>
          </p:txBody>
        </p:sp>
        <p:sp>
          <p:nvSpPr>
            <p:cNvPr id="1076" name="Google Shape;1076;p107"/>
            <p:cNvSpPr txBox="1"/>
            <p:nvPr/>
          </p:nvSpPr>
          <p:spPr>
            <a:xfrm>
              <a:off x="2902075" y="1383825"/>
              <a:ext cx="8151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Y</a:t>
              </a:r>
              <a:r>
                <a:rPr baseline="-25000" lang="en" sz="1800"/>
                <a:t>3</a:t>
              </a:r>
              <a:endParaRPr baseline="-25000" sz="1800"/>
            </a:p>
          </p:txBody>
        </p:sp>
        <p:sp>
          <p:nvSpPr>
            <p:cNvPr id="1077" name="Google Shape;1077;p107"/>
            <p:cNvSpPr txBox="1"/>
            <p:nvPr/>
          </p:nvSpPr>
          <p:spPr>
            <a:xfrm rot="5400000">
              <a:off x="2745144" y="2055703"/>
              <a:ext cx="7653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...</a:t>
              </a:r>
              <a:endParaRPr b="1" sz="1800"/>
            </a:p>
          </p:txBody>
        </p:sp>
      </p:grpSp>
      <p:grpSp>
        <p:nvGrpSpPr>
          <p:cNvPr id="1078" name="Google Shape;1078;p107"/>
          <p:cNvGrpSpPr/>
          <p:nvPr/>
        </p:nvGrpSpPr>
        <p:grpSpPr>
          <a:xfrm>
            <a:off x="860007" y="613314"/>
            <a:ext cx="3149629" cy="3014864"/>
            <a:chOff x="860007" y="613314"/>
            <a:chExt cx="3149629" cy="3014864"/>
          </a:xfrm>
        </p:grpSpPr>
        <p:grpSp>
          <p:nvGrpSpPr>
            <p:cNvPr id="1079" name="Google Shape;1079;p107"/>
            <p:cNvGrpSpPr/>
            <p:nvPr/>
          </p:nvGrpSpPr>
          <p:grpSpPr>
            <a:xfrm>
              <a:off x="860007" y="613314"/>
              <a:ext cx="3149629" cy="2802718"/>
              <a:chOff x="5026425" y="923288"/>
              <a:chExt cx="3064438" cy="2235201"/>
            </a:xfrm>
          </p:grpSpPr>
          <p:sp>
            <p:nvSpPr>
              <p:cNvPr id="1080" name="Google Shape;1080;p107"/>
              <p:cNvSpPr txBox="1"/>
              <p:nvPr/>
            </p:nvSpPr>
            <p:spPr>
              <a:xfrm>
                <a:off x="5026425" y="1331384"/>
                <a:ext cx="8151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X</a:t>
                </a:r>
                <a:r>
                  <a:rPr baseline="-25000" lang="en" sz="1800"/>
                  <a:t>2</a:t>
                </a:r>
                <a:endParaRPr baseline="-25000" sz="1800"/>
              </a:p>
            </p:txBody>
          </p:sp>
          <p:grpSp>
            <p:nvGrpSpPr>
              <p:cNvPr id="1081" name="Google Shape;1081;p107"/>
              <p:cNvGrpSpPr/>
              <p:nvPr/>
            </p:nvGrpSpPr>
            <p:grpSpPr>
              <a:xfrm>
                <a:off x="5026425" y="923288"/>
                <a:ext cx="3064438" cy="2235201"/>
                <a:chOff x="5026425" y="770888"/>
                <a:chExt cx="3064438" cy="2235201"/>
              </a:xfrm>
            </p:grpSpPr>
            <p:cxnSp>
              <p:nvCxnSpPr>
                <p:cNvPr id="1082" name="Google Shape;1082;p107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83" name="Google Shape;1083;p107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84" name="Google Shape;1084;p107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85" name="Google Shape;1085;p107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86" name="Google Shape;1086;p107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87" name="Google Shape;1087;p107"/>
                <p:cNvSpPr txBox="1"/>
                <p:nvPr/>
              </p:nvSpPr>
              <p:spPr>
                <a:xfrm>
                  <a:off x="5026425" y="770888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1</a:t>
                  </a:r>
                  <a:endParaRPr baseline="-25000" sz="1800"/>
                </a:p>
              </p:txBody>
            </p:sp>
            <p:sp>
              <p:nvSpPr>
                <p:cNvPr id="1088" name="Google Shape;1088;p107"/>
                <p:cNvSpPr txBox="1"/>
                <p:nvPr/>
              </p:nvSpPr>
              <p:spPr>
                <a:xfrm>
                  <a:off x="7309963" y="1893248"/>
                  <a:ext cx="7809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Y</a:t>
                  </a:r>
                  <a:endParaRPr sz="1500"/>
                </a:p>
              </p:txBody>
            </p:sp>
            <p:sp>
              <p:nvSpPr>
                <p:cNvPr id="1089" name="Google Shape;1089;p107"/>
                <p:cNvSpPr txBox="1"/>
                <p:nvPr/>
              </p:nvSpPr>
              <p:spPr>
                <a:xfrm>
                  <a:off x="5026425" y="1628563"/>
                  <a:ext cx="815100" cy="36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/>
                    <a:t>X</a:t>
                  </a:r>
                  <a:r>
                    <a:rPr baseline="-25000" lang="en" sz="1800"/>
                    <a:t>3</a:t>
                  </a:r>
                  <a:endParaRPr baseline="-25000" sz="1800"/>
                </a:p>
              </p:txBody>
            </p:sp>
            <p:cxnSp>
              <p:nvCxnSpPr>
                <p:cNvPr id="1090" name="Google Shape;1090;p107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91" name="Google Shape;1091;p107"/>
                <p:cNvSpPr txBox="1"/>
                <p:nvPr/>
              </p:nvSpPr>
              <p:spPr>
                <a:xfrm rot="5400000">
                  <a:off x="4932075" y="2261013"/>
                  <a:ext cx="8151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/>
                    <a:t>...</a:t>
                  </a:r>
                  <a:endParaRPr b="1" sz="1800"/>
                </a:p>
              </p:txBody>
            </p:sp>
          </p:grpSp>
        </p:grpSp>
        <p:sp>
          <p:nvSpPr>
            <p:cNvPr id="1092" name="Google Shape;1092;p107"/>
            <p:cNvSpPr txBox="1"/>
            <p:nvPr/>
          </p:nvSpPr>
          <p:spPr>
            <a:xfrm>
              <a:off x="860007" y="3166478"/>
              <a:ext cx="83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X</a:t>
              </a:r>
              <a:r>
                <a:rPr baseline="-25000" lang="en" sz="1800"/>
                <a:t>p</a:t>
              </a:r>
              <a:endParaRPr baseline="-25000" sz="1800"/>
            </a:p>
          </p:txBody>
        </p:sp>
      </p:grpSp>
      <p:sp>
        <p:nvSpPr>
          <p:cNvPr id="1093" name="Google Shape;1093;p107"/>
          <p:cNvSpPr txBox="1"/>
          <p:nvPr/>
        </p:nvSpPr>
        <p:spPr>
          <a:xfrm>
            <a:off x="6279698" y="3237755"/>
            <a:ext cx="9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baseline="-25000" lang="en" sz="1800"/>
              <a:t>p</a:t>
            </a:r>
            <a:endParaRPr baseline="-25000" sz="1800"/>
          </a:p>
        </p:txBody>
      </p:sp>
      <p:sp>
        <p:nvSpPr>
          <p:cNvPr id="1094" name="Google Shape;1094;p107"/>
          <p:cNvSpPr txBox="1"/>
          <p:nvPr/>
        </p:nvSpPr>
        <p:spPr>
          <a:xfrm>
            <a:off x="691625" y="213125"/>
            <a:ext cx="33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Prediction and Feature Selection</a:t>
            </a:r>
            <a:endParaRPr sz="1600"/>
          </a:p>
        </p:txBody>
      </p:sp>
      <p:sp>
        <p:nvSpPr>
          <p:cNvPr id="1095" name="Google Shape;1095;p107"/>
          <p:cNvSpPr txBox="1"/>
          <p:nvPr/>
        </p:nvSpPr>
        <p:spPr>
          <a:xfrm>
            <a:off x="4417650" y="213125"/>
            <a:ext cx="36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Assessment</a:t>
            </a:r>
            <a:endParaRPr sz="1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8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types of questions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101" name="Google Shape;1101;p108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 assessment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anti-cancer drug change the expression of genes in tumor tissue? If yes, which genes?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Are genes differentially expressed in different mice strains?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Does an antipsychotic drug lead to improvements to negative symptoms and cognitive functioning (as assessed via various tests)?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2" name="Google Shape;1102;p108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Prediction &amp; feature selection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genes are most predictive for disease outcome?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 we predict phonemes based on digitized speech data?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Which patient characteristics are risk factors for myocardial infarction (heart attack)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9"/>
          <p:cNvSpPr txBox="1"/>
          <p:nvPr/>
        </p:nvSpPr>
        <p:spPr>
          <a:xfrm>
            <a:off x="388150" y="393300"/>
            <a:ext cx="7389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Lernziele</a:t>
            </a:r>
            <a:br>
              <a:rPr b="1" lang="en" sz="1500">
                <a:solidFill>
                  <a:srgbClr val="000000"/>
                </a:solidFill>
              </a:rPr>
            </a:b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108" name="Google Shape;1108;p109"/>
          <p:cNvSpPr txBox="1"/>
          <p:nvPr/>
        </p:nvSpPr>
        <p:spPr>
          <a:xfrm>
            <a:off x="3933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Vorhersage &amp; Variablenselektion</a:t>
            </a:r>
            <a:endParaRPr sz="20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Multiple Lineare Regression und kleinste Quadrate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Überanpassung und Kollinearität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Vorhersagefehler, Kreuzvalidierung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Subset-, Ridge- und Lasso Regression</a:t>
            </a:r>
            <a:endParaRPr sz="1600"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Logistische Regression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Glmnet und Boosting</a:t>
            </a:r>
            <a:endParaRPr sz="1600"/>
          </a:p>
        </p:txBody>
      </p:sp>
      <p:sp>
        <p:nvSpPr>
          <p:cNvPr id="1109" name="Google Shape;1109;p109"/>
          <p:cNvSpPr txBox="1"/>
          <p:nvPr/>
        </p:nvSpPr>
        <p:spPr>
          <a:xfrm>
            <a:off x="4854000" y="1240375"/>
            <a:ext cx="38928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Variablen Bewertung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Hypothesentest und Multiples Testen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Alpha-Fehler und FWER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Bonferroni- und FDR-Korrektur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Volcano-Plot </a:t>
            </a:r>
            <a:endParaRPr sz="1600"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Varianzschrumpfung</a:t>
            </a:r>
            <a:endParaRPr sz="1600"/>
          </a:p>
          <a:p>
            <a:pPr indent="-139700" lvl="0" marL="2286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25" y="881775"/>
            <a:ext cx="3223574" cy="32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10"/>
          <p:cNvSpPr txBox="1"/>
          <p:nvPr/>
        </p:nvSpPr>
        <p:spPr>
          <a:xfrm>
            <a:off x="504900" y="4182700"/>
            <a:ext cx="406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Geraden an die Datenpunkte</a:t>
            </a:r>
            <a:endParaRPr sz="1600"/>
          </a:p>
        </p:txBody>
      </p:sp>
      <p:sp>
        <p:nvSpPr>
          <p:cNvPr id="1116" name="Google Shape;1116;p110"/>
          <p:cNvSpPr txBox="1"/>
          <p:nvPr/>
        </p:nvSpPr>
        <p:spPr>
          <a:xfrm>
            <a:off x="5768875" y="4075200"/>
            <a:ext cx="32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Anpassung einer p-dimensional Hyperebene im angepasst an die Datenpunkte: </a:t>
            </a:r>
            <a:endParaRPr sz="1600"/>
          </a:p>
        </p:txBody>
      </p:sp>
      <p:pic>
        <p:nvPicPr>
          <p:cNvPr descr="(y_{i},x_{1i},\ldots,x_{pi})" id="1117" name="Google Shape;1117;p11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49" y="4613800"/>
            <a:ext cx="1659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i})" id="1118" name="Google Shape;1118;p11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535" y="4512100"/>
            <a:ext cx="855866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75" y="909950"/>
            <a:ext cx="2885075" cy="2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0"/>
          <p:cNvSpPr txBox="1"/>
          <p:nvPr/>
        </p:nvSpPr>
        <p:spPr>
          <a:xfrm>
            <a:off x="286675" y="134925"/>
            <a:ext cx="47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Methode Kleinster Quadrate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1"/>
          <p:cNvSpPr txBox="1"/>
          <p:nvPr/>
        </p:nvSpPr>
        <p:spPr>
          <a:xfrm>
            <a:off x="430725" y="2305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Orthogonale Projektion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1126" name="Google Shape;112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1032075"/>
            <a:ext cx="3624051" cy="2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11"/>
          <p:cNvSpPr txBox="1"/>
          <p:nvPr/>
        </p:nvSpPr>
        <p:spPr>
          <a:xfrm>
            <a:off x="563750" y="3507825"/>
            <a:ext cx="35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  ist die orthogonale Projektion von </a:t>
            </a:r>
            <a:r>
              <a:rPr b="1" lang="en"/>
              <a:t>y </a:t>
            </a:r>
            <a:r>
              <a:rPr lang="en"/>
              <a:t>auf den Spaltenraum der Matrix </a:t>
            </a:r>
            <a:r>
              <a:rPr b="1" lang="en"/>
              <a:t>X</a:t>
            </a:r>
            <a:r>
              <a:rPr lang="en"/>
              <a:t>.</a:t>
            </a:r>
            <a:endParaRPr/>
          </a:p>
        </p:txBody>
      </p:sp>
      <p:pic>
        <p:nvPicPr>
          <p:cNvPr descr="{\bf{y}}=(y_1,\ldots,y_n)" id="1128" name="Google Shape;1128;p11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15" y="1358078"/>
            <a:ext cx="1671496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}=(x_1,\ldots,x_n)" id="1129" name="Google Shape;1129;p11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949" y="1011725"/>
            <a:ext cx="1708022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1"/>
          <p:cNvSpPr txBox="1"/>
          <p:nvPr/>
        </p:nvSpPr>
        <p:spPr>
          <a:xfrm>
            <a:off x="490275" y="220592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11"/>
          <p:cNvSpPr txBox="1"/>
          <p:nvPr/>
        </p:nvSpPr>
        <p:spPr>
          <a:xfrm>
            <a:off x="490275" y="9578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1132" name="Google Shape;1132;p111"/>
          <p:cNvSpPr txBox="1"/>
          <p:nvPr/>
        </p:nvSpPr>
        <p:spPr>
          <a:xfrm>
            <a:off x="969125" y="22059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align*}&#10;\hat{\bf y}&amp;=\bf X^T\hat\beta\\&#10;&amp;=\bf X^T(\bf X^T \bf X)^{-1}\bf X^T \bf y\\&#10;&amp;=\bf H \bf y.&#10;\end{align*}" id="1133" name="Google Shape;1133;p11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473" y="2119375"/>
            <a:ext cx="258031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1"/>
          <p:cNvSpPr txBox="1"/>
          <p:nvPr/>
        </p:nvSpPr>
        <p:spPr>
          <a:xfrm>
            <a:off x="490275" y="203900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1135" name="Google Shape;1135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750" y="3538725"/>
            <a:ext cx="256125" cy="3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2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Hauptachsentransformation</a:t>
            </a:r>
            <a:endParaRPr/>
          </a:p>
        </p:txBody>
      </p:sp>
      <p:sp>
        <p:nvSpPr>
          <p:cNvPr id="1141" name="Google Shape;1141;p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2"/>
          <p:cNvSpPr txBox="1"/>
          <p:nvPr>
            <p:ph idx="2" type="body"/>
          </p:nvPr>
        </p:nvSpPr>
        <p:spPr>
          <a:xfrm>
            <a:off x="4040800" y="929023"/>
            <a:ext cx="47916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Finde die Hauptachsen mittels der Singulärwertzerlegung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Spalten von U beschreiben die Hauptachsen (“neuen Koordinaten”)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Singulärwerte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Lineare Regression in Hauptachsenkoordinaten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3" name="Google Shape;11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" y="1019325"/>
            <a:ext cx="4097000" cy="3802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 X=UDV^T}" id="1144" name="Google Shape;1144;p11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00" y="1295425"/>
            <a:ext cx="1545176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f\hat y}=\sum_{j=1}^{p}\langle{\bf u}_j^T ,{\bf y}\rangle\;{\bf u}_j " id="1145" name="Google Shape;1145;p11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550" y="3166036"/>
            <a:ext cx="389594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1146" name="Google Shape;1146;p11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700" y="2266642"/>
            <a:ext cx="2286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2"/>
          <p:cNvSpPr txBox="1"/>
          <p:nvPr/>
        </p:nvSpPr>
        <p:spPr>
          <a:xfrm>
            <a:off x="3145200" y="153207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1148" name="Google Shape;1148;p112"/>
          <p:cNvSpPr txBox="1"/>
          <p:nvPr/>
        </p:nvSpPr>
        <p:spPr>
          <a:xfrm>
            <a:off x="2939050" y="3081625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/>
        </p:nvSpPr>
        <p:spPr>
          <a:xfrm>
            <a:off x="388150" y="393300"/>
            <a:ext cx="73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Methode Kleinster Quadrate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154" name="Google Shape;1154;p113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Schätzung der Regressions Koeffizienten mittels der “Methode Kleinster Quadrate” (Ordinary Least Squares, OLS) </a:t>
            </a:r>
            <a:endParaRPr sz="1600"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3086299"/>
            <a:ext cx="4915050" cy="130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1156" name="Google Shape;1156;p11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75" y="18972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3"/>
          <p:cNvSpPr txBox="1"/>
          <p:nvPr/>
        </p:nvSpPr>
        <p:spPr>
          <a:xfrm>
            <a:off x="5590575" y="1931525"/>
            <a:ext cx="274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Optimierungsproblem: “Finde das Argument des Minimums”</a:t>
            </a:r>
            <a:endParaRPr sz="1800"/>
          </a:p>
        </p:txBody>
      </p:sp>
      <p:sp>
        <p:nvSpPr>
          <p:cNvPr id="1158" name="Google Shape;1158;p113"/>
          <p:cNvSpPr txBox="1"/>
          <p:nvPr/>
        </p:nvSpPr>
        <p:spPr>
          <a:xfrm>
            <a:off x="5554300" y="3357150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 (*)</a:t>
            </a:r>
            <a:endParaRPr sz="1800"/>
          </a:p>
        </p:txBody>
      </p:sp>
      <p:sp>
        <p:nvSpPr>
          <p:cNvPr id="1159" name="Google Shape;1159;p113"/>
          <p:cNvSpPr txBox="1"/>
          <p:nvPr/>
        </p:nvSpPr>
        <p:spPr>
          <a:xfrm>
            <a:off x="5554300" y="4358400"/>
            <a:ext cx="364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Notiz: viele statistischen Verfahren haben keine geschlossene Lösung und müssen “numerisch” approximiert werden </a:t>
            </a:r>
            <a:endParaRPr sz="13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4"/>
          <p:cNvSpPr txBox="1"/>
          <p:nvPr/>
        </p:nvSpPr>
        <p:spPr>
          <a:xfrm>
            <a:off x="323950" y="187475"/>
            <a:ext cx="7389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Best Subset- und Schrittweise Regression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165" name="Google Shape;1165;p114"/>
          <p:cNvSpPr txBox="1"/>
          <p:nvPr/>
        </p:nvSpPr>
        <p:spPr>
          <a:xfrm>
            <a:off x="388350" y="774225"/>
            <a:ext cx="83673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Linear Regression anhand einer Subgruppe “S” von Kovariablen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66" name="Google Shape;11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85725"/>
            <a:ext cx="6922700" cy="9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4"/>
          <p:cNvSpPr txBox="1"/>
          <p:nvPr/>
        </p:nvSpPr>
        <p:spPr>
          <a:xfrm>
            <a:off x="388350" y="2054275"/>
            <a:ext cx="80706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 gibt verschieden Verfahren zur Generierung von Subgruppen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Vorwärtsselektion</a:t>
            </a:r>
            <a:r>
              <a:rPr lang="en" sz="1600"/>
              <a:t>: starte mit “leerem Modell”, füge wichtige Variablen schrittweise hinzu (F-Statistik)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Schrittweise Rückwärtsselektion</a:t>
            </a:r>
            <a:r>
              <a:rPr lang="en" sz="1600"/>
              <a:t>: starte mit “vollem Modell”, eliminiere schrittweise weniger wichtige Variablen (F-statistik)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Alle Subset-Selektion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Sequenz von Subgruppen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descr="S_1, S_2,\ldots,S_K" id="1168" name="Google Shape;1168;p11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93" y="4320850"/>
            <a:ext cx="1894332" cy="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5228675" y="4218475"/>
            <a:ext cx="41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→ Wähle das “Beste” Modell (Subgruppe)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Zum Beispiel: AIC, Cp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 diesem Kurs geht es um…</a:t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875200" y="1790800"/>
            <a:ext cx="734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…Hoch-Dimensionale Daten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…Werkzeuge zur Vorhersage und zur Feature Selektion 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…viele praktische Übungen mit R</a:t>
            </a:r>
            <a:endParaRPr sz="2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)]}'&#10;{&quot;branding&quot;:&quot;ROCHE&quot;,&quot;startSlideId&quot;:&quot;SLIDES_API1609706593_33&quot;,&quot;endSlideId&quot;:&quot;SLIDES_API1609706593_40&quot;,&quot;masterId&quot;:&quot;SLIDES_API1609706593_3&quot;}" id="1174" name="Google Shape;1174;p115"/>
          <p:cNvSpPr/>
          <p:nvPr/>
        </p:nvSpPr>
        <p:spPr>
          <a:xfrm>
            <a:off x="7620000" y="4572000"/>
            <a:ext cx="1200" cy="1200"/>
          </a:xfrm>
          <a:prstGeom prst="smileyFace">
            <a:avLst>
              <a:gd fmla="val 4653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15"/>
          <p:cNvSpPr txBox="1"/>
          <p:nvPr/>
        </p:nvSpPr>
        <p:spPr>
          <a:xfrm>
            <a:off x="397669" y="2193156"/>
            <a:ext cx="8353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500">
                <a:solidFill>
                  <a:srgbClr val="00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Doing now what patients need next</a:t>
            </a:r>
            <a:endParaRPr b="1" sz="4500">
              <a:solidFill>
                <a:srgbClr val="0066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che">
  <a:themeElements>
    <a:clrScheme name="Roche 2">
      <a:dk1>
        <a:srgbClr val="000000"/>
      </a:dk1>
      <a:lt1>
        <a:srgbClr val="FFFFFF"/>
      </a:lt1>
      <a:dk2>
        <a:srgbClr val="969696"/>
      </a:dk2>
      <a:lt2>
        <a:srgbClr val="FF7F00"/>
      </a:lt2>
      <a:accent1>
        <a:srgbClr val="FF7F00"/>
      </a:accent1>
      <a:accent2>
        <a:srgbClr val="800080"/>
      </a:accent2>
      <a:accent3>
        <a:srgbClr val="FFCC00"/>
      </a:accent3>
      <a:accent4>
        <a:srgbClr val="9933FF"/>
      </a:accent4>
      <a:accent5>
        <a:srgbClr val="009900"/>
      </a:accent5>
      <a:accent6>
        <a:srgbClr val="0082DA"/>
      </a:accent6>
      <a:hlink>
        <a:srgbClr val="9933FF"/>
      </a:hlink>
      <a:folHlink>
        <a:srgbClr val="FF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